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660" r:id="rId3"/>
    <p:sldMasterId id="2147483697" r:id="rId4"/>
    <p:sldMasterId id="2147483710" r:id="rId5"/>
    <p:sldMasterId id="2147483712" r:id="rId6"/>
    <p:sldMasterId id="2147483751" r:id="rId7"/>
  </p:sldMasterIdLst>
  <p:notesMasterIdLst>
    <p:notesMasterId r:id="rId40"/>
  </p:notesMasterIdLst>
  <p:handoutMasterIdLst>
    <p:handoutMasterId r:id="rId41"/>
  </p:handoutMasterIdLst>
  <p:sldIdLst>
    <p:sldId id="482" r:id="rId8"/>
    <p:sldId id="493" r:id="rId9"/>
    <p:sldId id="498" r:id="rId10"/>
    <p:sldId id="468" r:id="rId11"/>
    <p:sldId id="499" r:id="rId12"/>
    <p:sldId id="494" r:id="rId13"/>
    <p:sldId id="469" r:id="rId14"/>
    <p:sldId id="478" r:id="rId15"/>
    <p:sldId id="500" r:id="rId16"/>
    <p:sldId id="501" r:id="rId17"/>
    <p:sldId id="502" r:id="rId18"/>
    <p:sldId id="503" r:id="rId19"/>
    <p:sldId id="504" r:id="rId20"/>
    <p:sldId id="506" r:id="rId21"/>
    <p:sldId id="505" r:id="rId22"/>
    <p:sldId id="508" r:id="rId23"/>
    <p:sldId id="507" r:id="rId24"/>
    <p:sldId id="510" r:id="rId25"/>
    <p:sldId id="509" r:id="rId26"/>
    <p:sldId id="511" r:id="rId27"/>
    <p:sldId id="512" r:id="rId28"/>
    <p:sldId id="513" r:id="rId29"/>
    <p:sldId id="514" r:id="rId30"/>
    <p:sldId id="515" r:id="rId31"/>
    <p:sldId id="495" r:id="rId32"/>
    <p:sldId id="496" r:id="rId33"/>
    <p:sldId id="489" r:id="rId34"/>
    <p:sldId id="485" r:id="rId35"/>
    <p:sldId id="490" r:id="rId36"/>
    <p:sldId id="487" r:id="rId37"/>
    <p:sldId id="516" r:id="rId38"/>
    <p:sldId id="517" r:id="rId39"/>
  </p:sldIdLst>
  <p:sldSz cx="12192000" cy="6858000"/>
  <p:notesSz cx="6797675" cy="9926638"/>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000000"/>
          </p15:clr>
        </p15:guide>
        <p15:guide id="2" pos="3840" userDrawn="1">
          <p15:clr>
            <a:srgbClr val="000000"/>
          </p15:clr>
        </p15:guide>
        <p15:guide id="3" pos="438" userDrawn="1">
          <p15:clr>
            <a:srgbClr val="A4A3A4"/>
          </p15:clr>
        </p15:guide>
        <p15:guide id="4" pos="7333" userDrawn="1">
          <p15:clr>
            <a:srgbClr val="A4A3A4"/>
          </p15:clr>
        </p15:guide>
        <p15:guide id="5" orient="horz" pos="368" userDrawn="1">
          <p15:clr>
            <a:srgbClr val="A4A3A4"/>
          </p15:clr>
        </p15:guide>
        <p15:guide id="6" orient="horz" pos="3974" userDrawn="1">
          <p15:clr>
            <a:srgbClr val="000000"/>
          </p15:clr>
        </p15:guide>
        <p15:guide id="7" pos="4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630"/>
    <a:srgbClr val="979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119" autoAdjust="0"/>
    <p:restoredTop sz="94660"/>
  </p:normalViewPr>
  <p:slideViewPr>
    <p:cSldViewPr snapToGrid="0">
      <p:cViewPr varScale="1">
        <p:scale>
          <a:sx n="61" d="100"/>
          <a:sy n="61" d="100"/>
        </p:scale>
        <p:origin x="78" y="276"/>
      </p:cViewPr>
      <p:guideLst>
        <p:guide orient="horz" pos="2115"/>
        <p:guide pos="3840"/>
        <p:guide pos="438"/>
        <p:guide pos="7333"/>
        <p:guide orient="horz" pos="368"/>
        <p:guide orient="horz" pos="3974"/>
        <p:guide pos="439"/>
      </p:guideLst>
    </p:cSldViewPr>
  </p:slideViewPr>
  <p:notesTextViewPr>
    <p:cViewPr>
      <p:scale>
        <a:sx n="3" d="2"/>
        <a:sy n="3" d="2"/>
      </p:scale>
      <p:origin x="0" y="0"/>
    </p:cViewPr>
  </p:notesTextViewPr>
  <p:notesViewPr>
    <p:cSldViewPr snapToGrid="0" showGuides="1">
      <p:cViewPr varScale="1">
        <p:scale>
          <a:sx n="86" d="100"/>
          <a:sy n="86" d="100"/>
        </p:scale>
        <p:origin x="290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6AAD5-BB22-443A-B98E-11707CBE16C9}"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37FDA6AE-027B-4120-90CE-09301A415796}">
      <dgm:prSet phldrT="[Text]" custT="1"/>
      <dgm:spPr>
        <a:solidFill>
          <a:schemeClr val="accent2"/>
        </a:solidFill>
        <a:ln>
          <a:noFill/>
        </a:ln>
      </dgm:spPr>
      <dgm:t>
        <a:bodyPr lIns="540000" rIns="432000" bIns="36000"/>
        <a:lstStyle/>
        <a:p>
          <a:r>
            <a:rPr lang="id-ID" sz="1800" b="1" dirty="0">
              <a:solidFill>
                <a:schemeClr val="tx1"/>
              </a:solidFill>
              <a:latin typeface="+mj-lt"/>
            </a:rPr>
            <a:t>   </a:t>
          </a:r>
          <a:r>
            <a:rPr lang="lv-LV" sz="1800" b="1" dirty="0">
              <a:solidFill>
                <a:schemeClr val="tx1"/>
              </a:solidFill>
              <a:latin typeface="+mj-lt"/>
            </a:rPr>
            <a:t>Konkursa norise un piedāvājumu izstrāde</a:t>
          </a:r>
          <a:endParaRPr lang="en-US" sz="1800" b="1" dirty="0">
            <a:solidFill>
              <a:schemeClr val="tx1"/>
            </a:solidFill>
            <a:latin typeface="+mj-lt"/>
          </a:endParaRPr>
        </a:p>
      </dgm:t>
    </dgm:pt>
    <dgm:pt modelId="{F547554B-51EF-4D52-BD83-B530786A53F6}" type="parTrans" cxnId="{97371629-EAFB-49C5-8D4C-1C2CC8EF98DA}">
      <dgm:prSet/>
      <dgm:spPr/>
      <dgm:t>
        <a:bodyPr/>
        <a:lstStyle/>
        <a:p>
          <a:endParaRPr lang="en-US" sz="2400">
            <a:solidFill>
              <a:schemeClr val="bg1"/>
            </a:solidFill>
          </a:endParaRPr>
        </a:p>
      </dgm:t>
    </dgm:pt>
    <dgm:pt modelId="{AACFA7FC-124D-47F0-AAB7-D837F03A13D6}" type="sibTrans" cxnId="{97371629-EAFB-49C5-8D4C-1C2CC8EF98DA}">
      <dgm:prSet/>
      <dgm:spPr>
        <a:ln>
          <a:noFill/>
        </a:ln>
      </dgm:spPr>
      <dgm:t>
        <a:bodyPr/>
        <a:lstStyle/>
        <a:p>
          <a:endParaRPr lang="en-US" sz="2400">
            <a:solidFill>
              <a:schemeClr val="bg1"/>
            </a:solidFill>
          </a:endParaRPr>
        </a:p>
      </dgm:t>
    </dgm:pt>
    <dgm:pt modelId="{8C92A023-B595-4B7E-9FD1-86305B47363F}">
      <dgm:prSet phldrT="[Text]" custT="1"/>
      <dgm:spPr>
        <a:solidFill>
          <a:schemeClr val="accent3"/>
        </a:solidFill>
        <a:ln>
          <a:noFill/>
        </a:ln>
      </dgm:spPr>
      <dgm:t>
        <a:bodyPr lIns="540000" rIns="432000" bIns="36000"/>
        <a:lstStyle/>
        <a:p>
          <a:r>
            <a:rPr lang="id-ID" sz="1800" b="1" dirty="0">
              <a:solidFill>
                <a:schemeClr val="tx1"/>
              </a:solidFill>
              <a:latin typeface="+mj-lt"/>
            </a:rPr>
            <a:t>   </a:t>
          </a:r>
          <a:r>
            <a:rPr lang="lv-LV" sz="1800" b="1" dirty="0">
              <a:solidFill>
                <a:schemeClr val="tx1"/>
              </a:solidFill>
              <a:latin typeface="+mj-lt"/>
            </a:rPr>
            <a:t>Iesniegšana un vērtēšana</a:t>
          </a:r>
          <a:endParaRPr lang="en-US" sz="1800" b="1" dirty="0">
            <a:solidFill>
              <a:schemeClr val="tx1"/>
            </a:solidFill>
            <a:latin typeface="+mj-lt"/>
          </a:endParaRPr>
        </a:p>
      </dgm:t>
    </dgm:pt>
    <dgm:pt modelId="{126030B6-AD92-4139-8AC7-ED96A61FFA13}" type="parTrans" cxnId="{6393EA77-6C35-4795-B9F8-BC384CEB01BB}">
      <dgm:prSet/>
      <dgm:spPr/>
      <dgm:t>
        <a:bodyPr/>
        <a:lstStyle/>
        <a:p>
          <a:endParaRPr lang="en-US" sz="2400">
            <a:solidFill>
              <a:schemeClr val="bg1"/>
            </a:solidFill>
          </a:endParaRPr>
        </a:p>
      </dgm:t>
    </dgm:pt>
    <dgm:pt modelId="{45610BF7-B096-4636-A867-71803911F6BC}" type="sibTrans" cxnId="{6393EA77-6C35-4795-B9F8-BC384CEB01BB}">
      <dgm:prSet/>
      <dgm:spPr>
        <a:ln>
          <a:noFill/>
        </a:ln>
      </dgm:spPr>
      <dgm:t>
        <a:bodyPr/>
        <a:lstStyle/>
        <a:p>
          <a:endParaRPr lang="en-US" sz="2400">
            <a:solidFill>
              <a:schemeClr val="bg1"/>
            </a:solidFill>
          </a:endParaRPr>
        </a:p>
      </dgm:t>
    </dgm:pt>
    <dgm:pt modelId="{839B389E-0F3A-4E44-B6E2-13F1399C142F}">
      <dgm:prSet phldrT="[Text]" custT="1"/>
      <dgm:spPr>
        <a:solidFill>
          <a:schemeClr val="bg2"/>
        </a:solidFill>
        <a:ln>
          <a:noFill/>
        </a:ln>
      </dgm:spPr>
      <dgm:t>
        <a:bodyPr lIns="540000" rIns="432000" bIns="36000"/>
        <a:lstStyle/>
        <a:p>
          <a:r>
            <a:rPr lang="id-ID" sz="1800" b="1" dirty="0">
              <a:solidFill>
                <a:schemeClr val="tx1"/>
              </a:solidFill>
              <a:latin typeface="+mj-lt"/>
            </a:rPr>
            <a:t>   </a:t>
          </a:r>
          <a:r>
            <a:rPr lang="lv-LV" sz="1800" b="1" dirty="0">
              <a:solidFill>
                <a:schemeClr val="tx1"/>
              </a:solidFill>
              <a:latin typeface="+mj-lt"/>
            </a:rPr>
            <a:t>Metu konkursa </a:t>
          </a:r>
          <a:r>
            <a:rPr lang="lv-LV" sz="1800" b="1" dirty="0" smtClean="0">
              <a:solidFill>
                <a:schemeClr val="tx1"/>
              </a:solidFill>
              <a:latin typeface="+mj-lt"/>
            </a:rPr>
            <a:t>rezultāts </a:t>
          </a:r>
          <a:endParaRPr lang="en-US" sz="1800" b="1" dirty="0">
            <a:solidFill>
              <a:schemeClr val="tx1"/>
            </a:solidFill>
            <a:latin typeface="+mj-lt"/>
          </a:endParaRPr>
        </a:p>
      </dgm:t>
    </dgm:pt>
    <dgm:pt modelId="{9C2D419A-4208-435A-8DFE-59E57C79B927}" type="parTrans" cxnId="{E9F581C8-1891-4557-8FD4-140226A54CF9}">
      <dgm:prSet/>
      <dgm:spPr/>
      <dgm:t>
        <a:bodyPr/>
        <a:lstStyle/>
        <a:p>
          <a:endParaRPr lang="en-US" sz="2400"/>
        </a:p>
      </dgm:t>
    </dgm:pt>
    <dgm:pt modelId="{8F45AFFE-9FF4-4A34-B11A-ED475E2D4999}" type="sibTrans" cxnId="{E9F581C8-1891-4557-8FD4-140226A54CF9}">
      <dgm:prSet/>
      <dgm:spPr/>
      <dgm:t>
        <a:bodyPr/>
        <a:lstStyle/>
        <a:p>
          <a:endParaRPr lang="en-US" sz="2400"/>
        </a:p>
      </dgm:t>
    </dgm:pt>
    <dgm:pt modelId="{62F3A35F-EA2B-462C-89DA-224952DBD84B}">
      <dgm:prSet phldrT="[Text]" custT="1"/>
      <dgm:spPr>
        <a:solidFill>
          <a:schemeClr val="accent1"/>
        </a:solidFill>
        <a:ln>
          <a:noFill/>
        </a:ln>
      </dgm:spPr>
      <dgm:t>
        <a:bodyPr lIns="540000" rIns="432000" bIns="36000"/>
        <a:lstStyle/>
        <a:p>
          <a:r>
            <a:rPr lang="id-ID" sz="1800" b="1" dirty="0">
              <a:solidFill>
                <a:schemeClr val="tx1"/>
              </a:solidFill>
              <a:latin typeface="+mj-lt"/>
            </a:rPr>
            <a:t>   </a:t>
          </a:r>
          <a:r>
            <a:rPr lang="lv-LV" sz="1800" b="1" dirty="0">
              <a:solidFill>
                <a:schemeClr val="tx1"/>
              </a:solidFill>
              <a:latin typeface="+mj-lt"/>
            </a:rPr>
            <a:t>Nolikuma izstrāde</a:t>
          </a:r>
          <a:endParaRPr lang="en-US" sz="1800" b="1" dirty="0">
            <a:solidFill>
              <a:schemeClr val="tx1"/>
            </a:solidFill>
            <a:latin typeface="+mj-lt"/>
          </a:endParaRPr>
        </a:p>
      </dgm:t>
    </dgm:pt>
    <dgm:pt modelId="{12A631F8-73E8-4437-A632-1DA4C96C2081}" type="sibTrans" cxnId="{78D5CF50-3633-4A11-9FE0-D306D94A091D}">
      <dgm:prSet/>
      <dgm:spPr>
        <a:ln>
          <a:noFill/>
        </a:ln>
      </dgm:spPr>
      <dgm:t>
        <a:bodyPr/>
        <a:lstStyle/>
        <a:p>
          <a:endParaRPr lang="en-US" sz="2400">
            <a:solidFill>
              <a:schemeClr val="bg1"/>
            </a:solidFill>
          </a:endParaRPr>
        </a:p>
      </dgm:t>
    </dgm:pt>
    <dgm:pt modelId="{68C8E73F-A05A-4DC8-914A-C484D8568F55}" type="parTrans" cxnId="{78D5CF50-3633-4A11-9FE0-D306D94A091D}">
      <dgm:prSet/>
      <dgm:spPr/>
      <dgm:t>
        <a:bodyPr/>
        <a:lstStyle/>
        <a:p>
          <a:endParaRPr lang="en-US" sz="2400">
            <a:solidFill>
              <a:schemeClr val="bg1"/>
            </a:solidFill>
          </a:endParaRPr>
        </a:p>
      </dgm:t>
    </dgm:pt>
    <dgm:pt modelId="{E8D49301-D1F0-4A13-A83B-F63355B3AAB1}" type="pres">
      <dgm:prSet presAssocID="{ABB6AAD5-BB22-443A-B98E-11707CBE16C9}" presName="Name0" presStyleCnt="0">
        <dgm:presLayoutVars>
          <dgm:chMax val="5"/>
          <dgm:chPref val="5"/>
          <dgm:dir/>
          <dgm:animLvl val="lvl"/>
        </dgm:presLayoutVars>
      </dgm:prSet>
      <dgm:spPr/>
      <dgm:t>
        <a:bodyPr/>
        <a:lstStyle/>
        <a:p>
          <a:endParaRPr lang="lv-LV"/>
        </a:p>
      </dgm:t>
    </dgm:pt>
    <dgm:pt modelId="{31D1016D-E845-420A-9D96-2392CF9C71AC}" type="pres">
      <dgm:prSet presAssocID="{62F3A35F-EA2B-462C-89DA-224952DBD84B}" presName="parentText1" presStyleLbl="node1" presStyleIdx="0" presStyleCnt="4">
        <dgm:presLayoutVars>
          <dgm:chMax/>
          <dgm:chPref val="3"/>
          <dgm:bulletEnabled val="1"/>
        </dgm:presLayoutVars>
      </dgm:prSet>
      <dgm:spPr/>
      <dgm:t>
        <a:bodyPr/>
        <a:lstStyle/>
        <a:p>
          <a:endParaRPr lang="lv-LV"/>
        </a:p>
      </dgm:t>
    </dgm:pt>
    <dgm:pt modelId="{E704CB68-EE45-47EA-8D6C-9876FC1F6117}" type="pres">
      <dgm:prSet presAssocID="{37FDA6AE-027B-4120-90CE-09301A415796}" presName="parentText2" presStyleLbl="node1" presStyleIdx="1" presStyleCnt="4">
        <dgm:presLayoutVars>
          <dgm:chMax/>
          <dgm:chPref val="3"/>
          <dgm:bulletEnabled val="1"/>
        </dgm:presLayoutVars>
      </dgm:prSet>
      <dgm:spPr/>
      <dgm:t>
        <a:bodyPr/>
        <a:lstStyle/>
        <a:p>
          <a:endParaRPr lang="lv-LV"/>
        </a:p>
      </dgm:t>
    </dgm:pt>
    <dgm:pt modelId="{DD6C64AB-DCB9-40B4-9670-E7BC915EEA3A}" type="pres">
      <dgm:prSet presAssocID="{8C92A023-B595-4B7E-9FD1-86305B47363F}" presName="parentText3" presStyleLbl="node1" presStyleIdx="2" presStyleCnt="4">
        <dgm:presLayoutVars>
          <dgm:chMax/>
          <dgm:chPref val="3"/>
          <dgm:bulletEnabled val="1"/>
        </dgm:presLayoutVars>
      </dgm:prSet>
      <dgm:spPr/>
      <dgm:t>
        <a:bodyPr/>
        <a:lstStyle/>
        <a:p>
          <a:endParaRPr lang="lv-LV"/>
        </a:p>
      </dgm:t>
    </dgm:pt>
    <dgm:pt modelId="{E125A24A-CC28-4566-AAD9-038B7717D433}" type="pres">
      <dgm:prSet presAssocID="{839B389E-0F3A-4E44-B6E2-13F1399C142F}" presName="parentText4" presStyleLbl="node1" presStyleIdx="3" presStyleCnt="4" custLinFactNeighborX="-47" custLinFactNeighborY="-955">
        <dgm:presLayoutVars>
          <dgm:chMax/>
          <dgm:chPref val="3"/>
          <dgm:bulletEnabled val="1"/>
        </dgm:presLayoutVars>
      </dgm:prSet>
      <dgm:spPr/>
      <dgm:t>
        <a:bodyPr/>
        <a:lstStyle/>
        <a:p>
          <a:endParaRPr lang="lv-LV"/>
        </a:p>
      </dgm:t>
    </dgm:pt>
  </dgm:ptLst>
  <dgm:cxnLst>
    <dgm:cxn modelId="{97371629-EAFB-49C5-8D4C-1C2CC8EF98DA}" srcId="{ABB6AAD5-BB22-443A-B98E-11707CBE16C9}" destId="{37FDA6AE-027B-4120-90CE-09301A415796}" srcOrd="1" destOrd="0" parTransId="{F547554B-51EF-4D52-BD83-B530786A53F6}" sibTransId="{AACFA7FC-124D-47F0-AAB7-D837F03A13D6}"/>
    <dgm:cxn modelId="{B87E2AC9-5D65-4FBF-995B-3CDB8742B733}" type="presOf" srcId="{8C92A023-B595-4B7E-9FD1-86305B47363F}" destId="{DD6C64AB-DCB9-40B4-9670-E7BC915EEA3A}" srcOrd="0" destOrd="0" presId="urn:microsoft.com/office/officeart/2009/3/layout/IncreasingArrowsProcess"/>
    <dgm:cxn modelId="{1F45DE6A-A162-4AB9-BB73-62BF8583BFFA}" type="presOf" srcId="{37FDA6AE-027B-4120-90CE-09301A415796}" destId="{E704CB68-EE45-47EA-8D6C-9876FC1F6117}" srcOrd="0" destOrd="0" presId="urn:microsoft.com/office/officeart/2009/3/layout/IncreasingArrowsProcess"/>
    <dgm:cxn modelId="{9A2B6892-EC12-477E-8337-7986391EFC62}" type="presOf" srcId="{62F3A35F-EA2B-462C-89DA-224952DBD84B}" destId="{31D1016D-E845-420A-9D96-2392CF9C71AC}" srcOrd="0" destOrd="0" presId="urn:microsoft.com/office/officeart/2009/3/layout/IncreasingArrowsProcess"/>
    <dgm:cxn modelId="{78D5CF50-3633-4A11-9FE0-D306D94A091D}" srcId="{ABB6AAD5-BB22-443A-B98E-11707CBE16C9}" destId="{62F3A35F-EA2B-462C-89DA-224952DBD84B}" srcOrd="0" destOrd="0" parTransId="{68C8E73F-A05A-4DC8-914A-C484D8568F55}" sibTransId="{12A631F8-73E8-4437-A632-1DA4C96C2081}"/>
    <dgm:cxn modelId="{1BFEF336-FE37-42A6-BB5D-885233C97AAC}" type="presOf" srcId="{ABB6AAD5-BB22-443A-B98E-11707CBE16C9}" destId="{E8D49301-D1F0-4A13-A83B-F63355B3AAB1}" srcOrd="0" destOrd="0" presId="urn:microsoft.com/office/officeart/2009/3/layout/IncreasingArrowsProcess"/>
    <dgm:cxn modelId="{E9F581C8-1891-4557-8FD4-140226A54CF9}" srcId="{ABB6AAD5-BB22-443A-B98E-11707CBE16C9}" destId="{839B389E-0F3A-4E44-B6E2-13F1399C142F}" srcOrd="3" destOrd="0" parTransId="{9C2D419A-4208-435A-8DFE-59E57C79B927}" sibTransId="{8F45AFFE-9FF4-4A34-B11A-ED475E2D4999}"/>
    <dgm:cxn modelId="{6393EA77-6C35-4795-B9F8-BC384CEB01BB}" srcId="{ABB6AAD5-BB22-443A-B98E-11707CBE16C9}" destId="{8C92A023-B595-4B7E-9FD1-86305B47363F}" srcOrd="2" destOrd="0" parTransId="{126030B6-AD92-4139-8AC7-ED96A61FFA13}" sibTransId="{45610BF7-B096-4636-A867-71803911F6BC}"/>
    <dgm:cxn modelId="{B2490695-E920-445B-BD27-64B735482128}" type="presOf" srcId="{839B389E-0F3A-4E44-B6E2-13F1399C142F}" destId="{E125A24A-CC28-4566-AAD9-038B7717D433}" srcOrd="0" destOrd="0" presId="urn:microsoft.com/office/officeart/2009/3/layout/IncreasingArrowsProcess"/>
    <dgm:cxn modelId="{15B59A04-AA5D-4011-B152-011BEB208EF1}" type="presParOf" srcId="{E8D49301-D1F0-4A13-A83B-F63355B3AAB1}" destId="{31D1016D-E845-420A-9D96-2392CF9C71AC}" srcOrd="0" destOrd="0" presId="urn:microsoft.com/office/officeart/2009/3/layout/IncreasingArrowsProcess"/>
    <dgm:cxn modelId="{11FBAA20-9390-461E-AD71-6B8B3CFAF9F4}" type="presParOf" srcId="{E8D49301-D1F0-4A13-A83B-F63355B3AAB1}" destId="{E704CB68-EE45-47EA-8D6C-9876FC1F6117}" srcOrd="1" destOrd="0" presId="urn:microsoft.com/office/officeart/2009/3/layout/IncreasingArrowsProcess"/>
    <dgm:cxn modelId="{9E7435DE-BA7A-4FB2-B3AF-2F4B0CD662D5}" type="presParOf" srcId="{E8D49301-D1F0-4A13-A83B-F63355B3AAB1}" destId="{DD6C64AB-DCB9-40B4-9670-E7BC915EEA3A}" srcOrd="2" destOrd="0" presId="urn:microsoft.com/office/officeart/2009/3/layout/IncreasingArrowsProcess"/>
    <dgm:cxn modelId="{9B7171F6-214E-418B-8FB1-7676179BD9F0}" type="presParOf" srcId="{E8D49301-D1F0-4A13-A83B-F63355B3AAB1}" destId="{E125A24A-CC28-4566-AAD9-038B7717D433}"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EC4DA24-3A80-403B-9AB8-74A5047F5267}" type="datetimeFigureOut">
              <a:rPr lang="id-ID" smtClean="0"/>
              <a:t>30/11/2016</a:t>
            </a:fld>
            <a:endParaRPr lang="id-ID"/>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E95B140-93B4-4AEA-B299-487976A509B6}" type="slidenum">
              <a:rPr lang="id-ID" smtClean="0"/>
              <a:t>‹#›</a:t>
            </a:fld>
            <a:endParaRPr lang="id-ID"/>
          </a:p>
        </p:txBody>
      </p:sp>
    </p:spTree>
    <p:extLst>
      <p:ext uri="{BB962C8B-B14F-4D97-AF65-F5344CB8AC3E}">
        <p14:creationId xmlns:p14="http://schemas.microsoft.com/office/powerpoint/2010/main" val="218455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3160611-4A00-446B-A31D-3066FBF362A9}" type="datetimeFigureOut">
              <a:rPr lang="id-ID" smtClean="0"/>
              <a:t>30/11/2016</a:t>
            </a:fld>
            <a:endParaRPr lang="id-ID"/>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3C0963-2152-4008-8F2F-208A8E226257}" type="slidenum">
              <a:rPr lang="id-ID" smtClean="0"/>
              <a:t>‹#›</a:t>
            </a:fld>
            <a:endParaRPr lang="id-ID"/>
          </a:p>
        </p:txBody>
      </p:sp>
    </p:spTree>
    <p:extLst>
      <p:ext uri="{BB962C8B-B14F-4D97-AF65-F5344CB8AC3E}">
        <p14:creationId xmlns:p14="http://schemas.microsoft.com/office/powerpoint/2010/main" val="380529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6FBA32A-38AA-4B33-BEBD-CFEFF0A1BE19}" type="slidenum">
              <a:rPr lang="lv-LV" smtClean="0">
                <a:solidFill>
                  <a:prstClr val="black"/>
                </a:solidFill>
              </a:rPr>
              <a:pPr/>
              <a:t>4</a:t>
            </a:fld>
            <a:endParaRPr lang="lv-LV">
              <a:solidFill>
                <a:prstClr val="black"/>
              </a:solidFill>
            </a:endParaRPr>
          </a:p>
        </p:txBody>
      </p:sp>
    </p:spTree>
    <p:extLst>
      <p:ext uri="{BB962C8B-B14F-4D97-AF65-F5344CB8AC3E}">
        <p14:creationId xmlns:p14="http://schemas.microsoft.com/office/powerpoint/2010/main" val="153136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8B3C0963-2152-4008-8F2F-208A8E226257}" type="slidenum">
              <a:rPr lang="id-ID" smtClean="0"/>
              <a:t>8</a:t>
            </a:fld>
            <a:endParaRPr lang="id-ID"/>
          </a:p>
        </p:txBody>
      </p:sp>
    </p:spTree>
    <p:extLst>
      <p:ext uri="{BB962C8B-B14F-4D97-AF65-F5344CB8AC3E}">
        <p14:creationId xmlns:p14="http://schemas.microsoft.com/office/powerpoint/2010/main" val="322597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ZL tekstam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4" name="Date Placeholder 3"/>
          <p:cNvSpPr>
            <a:spLocks noGrp="1"/>
          </p:cNvSpPr>
          <p:nvPr>
            <p:ph type="dt" sz="half" idx="11"/>
          </p:nvPr>
        </p:nvSpPr>
        <p:spPr/>
        <p:txBody>
          <a:bodyPr/>
          <a:lstStyle/>
          <a:p>
            <a:r>
              <a:rPr lang="lv-LV" smtClean="0"/>
              <a:t>30.11.2016</a:t>
            </a:r>
            <a:endParaRPr lang="lv-LV" dirty="0"/>
          </a:p>
        </p:txBody>
      </p:sp>
      <p:sp>
        <p:nvSpPr>
          <p:cNvPr id="9" name="Text Placeholder 8"/>
          <p:cNvSpPr>
            <a:spLocks noGrp="1"/>
          </p:cNvSpPr>
          <p:nvPr>
            <p:ph type="body" sz="quarter" idx="12" hasCustomPrompt="1"/>
          </p:nvPr>
        </p:nvSpPr>
        <p:spPr>
          <a:xfrm>
            <a:off x="1031275" y="1501715"/>
            <a:ext cx="10101096" cy="4572000"/>
          </a:xfrm>
        </p:spPr>
        <p:txBody>
          <a:bodyPr/>
          <a:lstStyle>
            <a:lvl1pPr>
              <a:defRPr baseline="0"/>
            </a:lvl1pPr>
            <a:lvl2pPr>
              <a:defRPr/>
            </a:lvl2pPr>
            <a:lvl3pPr>
              <a:defRPr/>
            </a:lvl3pPr>
            <a:lvl4pPr>
              <a:defRPr/>
            </a:lvl4pPr>
          </a:lstStyle>
          <a:p>
            <a:pPr lvl="0"/>
            <a:r>
              <a:rPr lang="lv-LV" dirty="0"/>
              <a:t>Pamata teksts</a:t>
            </a:r>
            <a:endParaRPr lang="en-US" dirty="0"/>
          </a:p>
          <a:p>
            <a:pPr lvl="1"/>
            <a:r>
              <a:rPr lang="lv-LV" dirty="0"/>
              <a:t>Teksts 2. līmenis</a:t>
            </a:r>
            <a:endParaRPr lang="en-US" dirty="0"/>
          </a:p>
          <a:p>
            <a:pPr lvl="2"/>
            <a:r>
              <a:rPr lang="lv-LV" dirty="0"/>
              <a:t>Teksts 3. līmenis</a:t>
            </a:r>
            <a:endParaRPr lang="en-US" dirty="0"/>
          </a:p>
          <a:p>
            <a:pPr lvl="3"/>
            <a:r>
              <a:rPr lang="lv-LV" dirty="0"/>
              <a:t>4. līmenis</a:t>
            </a:r>
            <a:endParaRPr lang="en-US" dirty="0"/>
          </a:p>
        </p:txBody>
      </p:sp>
      <p:sp>
        <p:nvSpPr>
          <p:cNvPr id="13" name="Title 12"/>
          <p:cNvSpPr>
            <a:spLocks noGrp="1"/>
          </p:cNvSpPr>
          <p:nvPr>
            <p:ph type="title" hasCustomPrompt="1"/>
          </p:nvPr>
        </p:nvSpPr>
        <p:spPr/>
        <p:txBody>
          <a:bodyPr/>
          <a:lstStyle>
            <a:lvl1pPr>
              <a:defRPr baseline="0"/>
            </a:lvl1pPr>
          </a:lstStyle>
          <a:p>
            <a:r>
              <a:rPr lang="lv-LV" dirty="0"/>
              <a:t>GARŠ SLAIDA NOSAUKUMS -  VIRSRAKSTS</a:t>
            </a:r>
          </a:p>
        </p:txBody>
      </p:sp>
    </p:spTree>
    <p:extLst>
      <p:ext uri="{BB962C8B-B14F-4D97-AF65-F5344CB8AC3E}">
        <p14:creationId xmlns:p14="http://schemas.microsoft.com/office/powerpoint/2010/main" val="163559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022116"/>
            <a:ext cx="6639043" cy="26454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034" h="2286000">
                <a:moveTo>
                  <a:pt x="0" y="0"/>
                </a:moveTo>
                <a:lnTo>
                  <a:pt x="5737034" y="0"/>
                </a:lnTo>
                <a:lnTo>
                  <a:pt x="4146804" y="2286000"/>
                </a:lnTo>
                <a:lnTo>
                  <a:pt x="0" y="2286000"/>
                </a:lnTo>
                <a:lnTo>
                  <a:pt x="0" y="0"/>
                </a:ln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1" y="6379202"/>
            <a:ext cx="834825" cy="286341"/>
          </a:xfrm>
        </p:spPr>
        <p:txBody>
          <a:bodyPr/>
          <a:lstStyle>
            <a:lvl1pPr>
              <a:defRPr sz="1400"/>
            </a:lvl1pPr>
          </a:lstStyle>
          <a:p>
            <a:fld id="{72B114BB-8AB0-417D-893A-988C921FA075}" type="slidenum">
              <a:rPr lang="id-ID" smtClean="0"/>
              <a:pPr/>
              <a:t>‹#›</a:t>
            </a:fld>
            <a:endParaRPr lang="id-ID" dirty="0"/>
          </a:p>
        </p:txBody>
      </p:sp>
      <p:sp>
        <p:nvSpPr>
          <p:cNvPr id="2" name="Date Placeholder 1"/>
          <p:cNvSpPr>
            <a:spLocks noGrp="1"/>
          </p:cNvSpPr>
          <p:nvPr>
            <p:ph type="dt" sz="half" idx="14"/>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15417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1988249"/>
            <a:ext cx="8249265" cy="29986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0 w 6293699"/>
              <a:gd name="connsiteY0" fmla="*/ 6473 h 2286000"/>
              <a:gd name="connsiteX1" fmla="*/ 6293699 w 6293699"/>
              <a:gd name="connsiteY1" fmla="*/ 0 h 2286000"/>
              <a:gd name="connsiteX2" fmla="*/ 4703469 w 6293699"/>
              <a:gd name="connsiteY2" fmla="*/ 2286000 h 2286000"/>
              <a:gd name="connsiteX3" fmla="*/ 556665 w 6293699"/>
              <a:gd name="connsiteY3" fmla="*/ 2286000 h 2286000"/>
              <a:gd name="connsiteX4" fmla="*/ 0 w 6293699"/>
              <a:gd name="connsiteY4" fmla="*/ 6473 h 2286000"/>
              <a:gd name="connsiteX0" fmla="*/ 12946 w 6306645"/>
              <a:gd name="connsiteY0" fmla="*/ 6473 h 2292473"/>
              <a:gd name="connsiteX1" fmla="*/ 6306645 w 6306645"/>
              <a:gd name="connsiteY1" fmla="*/ 0 h 2292473"/>
              <a:gd name="connsiteX2" fmla="*/ 4716415 w 6306645"/>
              <a:gd name="connsiteY2" fmla="*/ 2286000 h 2292473"/>
              <a:gd name="connsiteX3" fmla="*/ 0 w 6306645"/>
              <a:gd name="connsiteY3" fmla="*/ 2292473 h 2292473"/>
              <a:gd name="connsiteX4" fmla="*/ 12946 w 6306645"/>
              <a:gd name="connsiteY4" fmla="*/ 6473 h 229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645" h="2292473">
                <a:moveTo>
                  <a:pt x="12946" y="6473"/>
                </a:moveTo>
                <a:lnTo>
                  <a:pt x="6306645" y="0"/>
                </a:lnTo>
                <a:lnTo>
                  <a:pt x="4716415" y="2286000"/>
                </a:lnTo>
                <a:lnTo>
                  <a:pt x="0" y="2292473"/>
                </a:lnTo>
                <a:cubicBezTo>
                  <a:pt x="4315" y="1530473"/>
                  <a:pt x="8631" y="768473"/>
                  <a:pt x="12946" y="6473"/>
                </a:cubicBez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1" y="6372002"/>
            <a:ext cx="834825" cy="286341"/>
          </a:xfrm>
        </p:spPr>
        <p:txBody>
          <a:bodyPr/>
          <a:lstStyle>
            <a:lvl1pPr>
              <a:defRPr sz="1400"/>
            </a:lvl1pPr>
          </a:lstStyle>
          <a:p>
            <a:fld id="{72B114BB-8AB0-417D-893A-988C921FA075}" type="slidenum">
              <a:rPr lang="id-ID" smtClean="0"/>
              <a:pPr/>
              <a:t>‹#›</a:t>
            </a:fld>
            <a:endParaRPr lang="id-ID" dirty="0"/>
          </a:p>
        </p:txBody>
      </p:sp>
      <p:sp>
        <p:nvSpPr>
          <p:cNvPr id="2" name="Date Placeholder 1"/>
          <p:cNvSpPr>
            <a:spLocks noGrp="1"/>
          </p:cNvSpPr>
          <p:nvPr>
            <p:ph type="dt" sz="half" idx="14"/>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51521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728" y="2002039"/>
            <a:ext cx="4680000" cy="2636389"/>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994519 w 5737034"/>
              <a:gd name="connsiteY0" fmla="*/ 0 h 2299624"/>
              <a:gd name="connsiteX1" fmla="*/ 5737034 w 5737034"/>
              <a:gd name="connsiteY1" fmla="*/ 13624 h 2299624"/>
              <a:gd name="connsiteX2" fmla="*/ 4146804 w 5737034"/>
              <a:gd name="connsiteY2" fmla="*/ 2299624 h 2299624"/>
              <a:gd name="connsiteX3" fmla="*/ 0 w 5737034"/>
              <a:gd name="connsiteY3" fmla="*/ 2299624 h 2299624"/>
              <a:gd name="connsiteX4" fmla="*/ 994519 w 5737034"/>
              <a:gd name="connsiteY4" fmla="*/ 0 h 2299624"/>
              <a:gd name="connsiteX0" fmla="*/ 286095 w 5028610"/>
              <a:gd name="connsiteY0" fmla="*/ 0 h 2299624"/>
              <a:gd name="connsiteX1" fmla="*/ 5028610 w 5028610"/>
              <a:gd name="connsiteY1" fmla="*/ 13624 h 2299624"/>
              <a:gd name="connsiteX2" fmla="*/ 3438380 w 5028610"/>
              <a:gd name="connsiteY2" fmla="*/ 2299624 h 2299624"/>
              <a:gd name="connsiteX3" fmla="*/ 0 w 5028610"/>
              <a:gd name="connsiteY3" fmla="*/ 2299624 h 2299624"/>
              <a:gd name="connsiteX4" fmla="*/ 286095 w 5028610"/>
              <a:gd name="connsiteY4" fmla="*/ 0 h 2299624"/>
              <a:gd name="connsiteX0" fmla="*/ 29273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92735 w 5028610"/>
              <a:gd name="connsiteY4" fmla="*/ 6296 h 2286000"/>
              <a:gd name="connsiteX0" fmla="*/ 27281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72815 w 5028610"/>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0 h 2286344"/>
              <a:gd name="connsiteX1" fmla="*/ 4782929 w 4782929"/>
              <a:gd name="connsiteY1" fmla="*/ 344 h 2286344"/>
              <a:gd name="connsiteX2" fmla="*/ 3192699 w 4782929"/>
              <a:gd name="connsiteY2" fmla="*/ 2286344 h 2286344"/>
              <a:gd name="connsiteX3" fmla="*/ 0 w 4782929"/>
              <a:gd name="connsiteY3" fmla="*/ 2286344 h 2286344"/>
              <a:gd name="connsiteX4" fmla="*/ 27134 w 4782929"/>
              <a:gd name="connsiteY4" fmla="*/ 0 h 2286344"/>
              <a:gd name="connsiteX0" fmla="*/ 574 w 4756369"/>
              <a:gd name="connsiteY0" fmla="*/ 0 h 2286344"/>
              <a:gd name="connsiteX1" fmla="*/ 4756369 w 4756369"/>
              <a:gd name="connsiteY1" fmla="*/ 344 h 2286344"/>
              <a:gd name="connsiteX2" fmla="*/ 3166139 w 4756369"/>
              <a:gd name="connsiteY2" fmla="*/ 2286344 h 2286344"/>
              <a:gd name="connsiteX3" fmla="*/ 0 w 4756369"/>
              <a:gd name="connsiteY3" fmla="*/ 2286344 h 2286344"/>
              <a:gd name="connsiteX4" fmla="*/ 574 w 4756369"/>
              <a:gd name="connsiteY4" fmla="*/ 0 h 2286344"/>
              <a:gd name="connsiteX0" fmla="*/ 904784 w 4756369"/>
              <a:gd name="connsiteY0" fmla="*/ 15948 h 2286000"/>
              <a:gd name="connsiteX1" fmla="*/ 4756369 w 4756369"/>
              <a:gd name="connsiteY1" fmla="*/ 0 h 2286000"/>
              <a:gd name="connsiteX2" fmla="*/ 3166139 w 4756369"/>
              <a:gd name="connsiteY2" fmla="*/ 2286000 h 2286000"/>
              <a:gd name="connsiteX3" fmla="*/ 0 w 4756369"/>
              <a:gd name="connsiteY3" fmla="*/ 2286000 h 2286000"/>
              <a:gd name="connsiteX4" fmla="*/ 904784 w 4756369"/>
              <a:gd name="connsiteY4" fmla="*/ 15948 h 2286000"/>
              <a:gd name="connsiteX0" fmla="*/ 25012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25012 w 3876597"/>
              <a:gd name="connsiteY4" fmla="*/ 15948 h 2294145"/>
              <a:gd name="connsiteX0" fmla="*/ 16866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16866 w 3876597"/>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335343 w 3927033"/>
              <a:gd name="connsiteY2" fmla="*/ 2286001 h 2294145"/>
              <a:gd name="connsiteX3" fmla="*/ 0 w 3927033"/>
              <a:gd name="connsiteY3" fmla="*/ 2294145 h 2294145"/>
              <a:gd name="connsiteX4" fmla="*/ 16866 w 3927033"/>
              <a:gd name="connsiteY4" fmla="*/ 15948 h 2294145"/>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033" h="2278197">
                <a:moveTo>
                  <a:pt x="16866" y="0"/>
                </a:moveTo>
                <a:lnTo>
                  <a:pt x="3927033" y="864"/>
                </a:lnTo>
                <a:lnTo>
                  <a:pt x="2335343" y="2270053"/>
                </a:lnTo>
                <a:lnTo>
                  <a:pt x="0" y="2278197"/>
                </a:lnTo>
                <a:cubicBezTo>
                  <a:pt x="191" y="1516082"/>
                  <a:pt x="16675" y="762115"/>
                  <a:pt x="16866" y="0"/>
                </a:cubicBezTo>
                <a:close/>
              </a:path>
            </a:pathLst>
          </a:custGeom>
        </p:spPr>
        <p:txBody>
          <a:bodyPr/>
          <a:lstStyle>
            <a:lvl1pPr marL="0" indent="0">
              <a:buNone/>
              <a:defRPr sz="1600"/>
            </a:lvl1pPr>
          </a:lstStyle>
          <a:p>
            <a:endParaRPr lang="id-ID" dirty="0"/>
          </a:p>
        </p:txBody>
      </p:sp>
      <p:sp>
        <p:nvSpPr>
          <p:cNvPr id="3" name="Picture Placeholder 2"/>
          <p:cNvSpPr>
            <a:spLocks noGrp="1"/>
          </p:cNvSpPr>
          <p:nvPr>
            <p:ph type="pic" sz="quarter" idx="14"/>
          </p:nvPr>
        </p:nvSpPr>
        <p:spPr>
          <a:xfrm flipH="1">
            <a:off x="7502272" y="2003038"/>
            <a:ext cx="4680000" cy="2646000"/>
          </a:xfrm>
          <a:custGeom>
            <a:avLst/>
            <a:gdLst>
              <a:gd name="connsiteX0" fmla="*/ 0 w 2640730"/>
              <a:gd name="connsiteY0" fmla="*/ 0 h 2646000"/>
              <a:gd name="connsiteX1" fmla="*/ 2640730 w 2640730"/>
              <a:gd name="connsiteY1" fmla="*/ 0 h 2646000"/>
              <a:gd name="connsiteX2" fmla="*/ 2640730 w 2640730"/>
              <a:gd name="connsiteY2" fmla="*/ 2646000 h 2646000"/>
              <a:gd name="connsiteX3" fmla="*/ 0 w 2640730"/>
              <a:gd name="connsiteY3" fmla="*/ 2646000 h 2646000"/>
              <a:gd name="connsiteX4" fmla="*/ 0 w 2640730"/>
              <a:gd name="connsiteY4" fmla="*/ 0 h 2646000"/>
              <a:gd name="connsiteX0" fmla="*/ 0 w 4497811"/>
              <a:gd name="connsiteY0" fmla="*/ 0 h 2646000"/>
              <a:gd name="connsiteX1" fmla="*/ 2640730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659428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734219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811" h="2646000">
                <a:moveTo>
                  <a:pt x="0" y="0"/>
                </a:moveTo>
                <a:lnTo>
                  <a:pt x="2734219" y="0"/>
                </a:lnTo>
                <a:lnTo>
                  <a:pt x="4497811" y="2636573"/>
                </a:lnTo>
                <a:lnTo>
                  <a:pt x="0" y="2646000"/>
                </a:lnTo>
                <a:lnTo>
                  <a:pt x="0" y="0"/>
                </a:lnTo>
                <a:close/>
              </a:path>
            </a:pathLst>
          </a:custGeom>
        </p:spPr>
        <p:txBody>
          <a:bodyPr/>
          <a:lstStyle>
            <a:lvl1pPr>
              <a:defRPr sz="1600"/>
            </a:lvl1pPr>
          </a:lstStyle>
          <a:p>
            <a:endParaRPr lang="id-ID" dirty="0"/>
          </a:p>
        </p:txBody>
      </p:sp>
      <p:sp>
        <p:nvSpPr>
          <p:cNvPr id="5" name="Slide Number Placeholder 2"/>
          <p:cNvSpPr>
            <a:spLocks noGrp="1"/>
          </p:cNvSpPr>
          <p:nvPr>
            <p:ph type="sldNum" sz="quarter" idx="10"/>
          </p:nvPr>
        </p:nvSpPr>
        <p:spPr>
          <a:xfrm>
            <a:off x="11037601" y="6372002"/>
            <a:ext cx="834825" cy="286341"/>
          </a:xfrm>
        </p:spPr>
        <p:txBody>
          <a:bodyPr/>
          <a:lstStyle>
            <a:lvl1pPr>
              <a:defRPr sz="1400"/>
            </a:lvl1pPr>
          </a:lstStyle>
          <a:p>
            <a:fld id="{72B114BB-8AB0-417D-893A-988C921FA075}" type="slidenum">
              <a:rPr lang="id-ID" smtClean="0"/>
              <a:pPr/>
              <a:t>‹#›</a:t>
            </a:fld>
            <a:endParaRPr lang="id-ID" dirty="0"/>
          </a:p>
        </p:txBody>
      </p:sp>
      <p:sp>
        <p:nvSpPr>
          <p:cNvPr id="2" name="Date Placeholder 1"/>
          <p:cNvSpPr>
            <a:spLocks noGrp="1"/>
          </p:cNvSpPr>
          <p:nvPr>
            <p:ph type="dt" sz="half" idx="15"/>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24085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lv-LV" smtClean="0">
                <a:solidFill>
                  <a:srgbClr val="303030">
                    <a:lumMod val="90000"/>
                    <a:lumOff val="10000"/>
                  </a:srgbClr>
                </a:solidFill>
              </a:rPr>
              <a:t>30.11.2016</a:t>
            </a:r>
            <a:endParaRPr lang="lv-LV">
              <a:solidFill>
                <a:srgbClr val="303030">
                  <a:lumMod val="90000"/>
                  <a:lumOff val="10000"/>
                </a:srgbClr>
              </a:solidFill>
            </a:endParaRPr>
          </a:p>
        </p:txBody>
      </p:sp>
      <p:sp>
        <p:nvSpPr>
          <p:cNvPr id="5" name="Footer Placeholder 4"/>
          <p:cNvSpPr>
            <a:spLocks noGrp="1"/>
          </p:cNvSpPr>
          <p:nvPr>
            <p:ph type="ftr" sz="quarter" idx="11"/>
          </p:nvPr>
        </p:nvSpPr>
        <p:spPr>
          <a:xfrm>
            <a:off x="1015999" y="6208779"/>
            <a:ext cx="6498492" cy="365125"/>
          </a:xfrm>
          <a:prstGeom prst="rect">
            <a:avLst/>
          </a:prstGeom>
        </p:spPr>
        <p:txBody>
          <a:bodyPr/>
          <a:lstStyle/>
          <a:p>
            <a:endParaRPr lang="lv-LV">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021D2FA3-1A7D-43AC-82F9-6DDE9AA4B314}" type="slidenum">
              <a:rPr lang="lv-LV" smtClean="0">
                <a:solidFill>
                  <a:prstClr val="black">
                    <a:lumMod val="85000"/>
                    <a:lumOff val="15000"/>
                  </a:prstClr>
                </a:solidFill>
              </a:rPr>
              <a:pPr/>
              <a:t>‹#›</a:t>
            </a:fld>
            <a:endParaRPr lang="lv-LV">
              <a:solidFill>
                <a:prstClr val="black">
                  <a:lumMod val="85000"/>
                  <a:lumOff val="15000"/>
                </a:prstClr>
              </a:solidFill>
            </a:endParaRPr>
          </a:p>
        </p:txBody>
      </p:sp>
    </p:spTree>
    <p:extLst>
      <p:ext uri="{BB962C8B-B14F-4D97-AF65-F5344CB8AC3E}">
        <p14:creationId xmlns:p14="http://schemas.microsoft.com/office/powerpoint/2010/main" val="118437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4264999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0" y="4869712"/>
            <a:ext cx="12192000" cy="1988288"/>
          </a:xfrm>
          <a:prstGeom prst="rect">
            <a:avLst/>
          </a:prstGeom>
          <a:pattFill prst="pct90">
            <a:fgClr>
              <a:srgbClr val="D22630"/>
            </a:fgClr>
            <a:bgClr>
              <a:schemeClr val="accent1">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49603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5" name="Picture Placeholder 8"/>
          <p:cNvSpPr>
            <a:spLocks noGrp="1"/>
          </p:cNvSpPr>
          <p:nvPr>
            <p:ph type="pic" sz="quarter" idx="15"/>
          </p:nvPr>
        </p:nvSpPr>
        <p:spPr>
          <a:xfrm>
            <a:off x="-2371" y="5487172"/>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7" name="Picture Placeholder 8"/>
          <p:cNvSpPr>
            <a:spLocks noGrp="1"/>
          </p:cNvSpPr>
          <p:nvPr>
            <p:ph type="pic" sz="quarter" idx="16"/>
          </p:nvPr>
        </p:nvSpPr>
        <p:spPr>
          <a:xfrm flipH="1">
            <a:off x="2594183" y="4124145"/>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8" name="Picture Placeholder 8"/>
          <p:cNvSpPr>
            <a:spLocks noGrp="1"/>
          </p:cNvSpPr>
          <p:nvPr>
            <p:ph type="pic" sz="quarter" idx="17"/>
          </p:nvPr>
        </p:nvSpPr>
        <p:spPr>
          <a:xfrm>
            <a:off x="-2371" y="2747025"/>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0" name="Picture Placeholder 8"/>
          <p:cNvSpPr>
            <a:spLocks noGrp="1"/>
          </p:cNvSpPr>
          <p:nvPr>
            <p:ph type="pic" sz="quarter" idx="18"/>
          </p:nvPr>
        </p:nvSpPr>
        <p:spPr>
          <a:xfrm flipH="1">
            <a:off x="2594183" y="1380089"/>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1" name="Picture Placeholder 8"/>
          <p:cNvSpPr>
            <a:spLocks noGrp="1"/>
          </p:cNvSpPr>
          <p:nvPr>
            <p:ph type="pic" sz="quarter" idx="19"/>
          </p:nvPr>
        </p:nvSpPr>
        <p:spPr>
          <a:xfrm>
            <a:off x="-2371" y="-70"/>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2" name="Picture Placeholder 8"/>
          <p:cNvSpPr>
            <a:spLocks noGrp="1"/>
          </p:cNvSpPr>
          <p:nvPr>
            <p:ph type="pic" sz="quarter" idx="20"/>
          </p:nvPr>
        </p:nvSpPr>
        <p:spPr>
          <a:xfrm>
            <a:off x="6100301" y="5487172"/>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3" name="Picture Placeholder 8"/>
          <p:cNvSpPr>
            <a:spLocks noGrp="1"/>
          </p:cNvSpPr>
          <p:nvPr>
            <p:ph type="pic" sz="quarter" idx="21"/>
          </p:nvPr>
        </p:nvSpPr>
        <p:spPr>
          <a:xfrm flipH="1">
            <a:off x="8696855" y="4124145"/>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4" name="Picture Placeholder 8"/>
          <p:cNvSpPr>
            <a:spLocks noGrp="1"/>
          </p:cNvSpPr>
          <p:nvPr>
            <p:ph type="pic" sz="quarter" idx="22"/>
          </p:nvPr>
        </p:nvSpPr>
        <p:spPr>
          <a:xfrm>
            <a:off x="6100301" y="2747025"/>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5" name="Picture Placeholder 8"/>
          <p:cNvSpPr>
            <a:spLocks noGrp="1"/>
          </p:cNvSpPr>
          <p:nvPr>
            <p:ph type="pic" sz="quarter" idx="23"/>
          </p:nvPr>
        </p:nvSpPr>
        <p:spPr>
          <a:xfrm flipH="1">
            <a:off x="8696855" y="1380089"/>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
        <p:nvSpPr>
          <p:cNvPr id="16" name="Picture Placeholder 8"/>
          <p:cNvSpPr>
            <a:spLocks noGrp="1"/>
          </p:cNvSpPr>
          <p:nvPr>
            <p:ph type="pic" sz="quarter" idx="24"/>
          </p:nvPr>
        </p:nvSpPr>
        <p:spPr>
          <a:xfrm>
            <a:off x="6100301" y="-70"/>
            <a:ext cx="3492000" cy="1368000"/>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338643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338643 w 6075677"/>
              <a:gd name="connsiteY4" fmla="*/ 0 h 2286000"/>
              <a:gd name="connsiteX0" fmla="*/ 20524 w 6075677"/>
              <a:gd name="connsiteY0" fmla="*/ 0 h 2286000"/>
              <a:gd name="connsiteX1" fmla="*/ 6075677 w 6075677"/>
              <a:gd name="connsiteY1" fmla="*/ 0 h 2286000"/>
              <a:gd name="connsiteX2" fmla="*/ 4485447 w 6075677"/>
              <a:gd name="connsiteY2" fmla="*/ 2286000 h 2286000"/>
              <a:gd name="connsiteX3" fmla="*/ 0 w 6075677"/>
              <a:gd name="connsiteY3" fmla="*/ 2286000 h 2286000"/>
              <a:gd name="connsiteX4" fmla="*/ 20524 w 6075677"/>
              <a:gd name="connsiteY4" fmla="*/ 0 h 2286000"/>
              <a:gd name="connsiteX0" fmla="*/ 10262 w 6075677"/>
              <a:gd name="connsiteY0" fmla="*/ 10262 h 2286000"/>
              <a:gd name="connsiteX1" fmla="*/ 6075677 w 6075677"/>
              <a:gd name="connsiteY1" fmla="*/ 0 h 2286000"/>
              <a:gd name="connsiteX2" fmla="*/ 4485447 w 6075677"/>
              <a:gd name="connsiteY2" fmla="*/ 2286000 h 2286000"/>
              <a:gd name="connsiteX3" fmla="*/ 0 w 6075677"/>
              <a:gd name="connsiteY3" fmla="*/ 2286000 h 2286000"/>
              <a:gd name="connsiteX4" fmla="*/ 10262 w 6075677"/>
              <a:gd name="connsiteY4" fmla="*/ 10262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677" h="2286000">
                <a:moveTo>
                  <a:pt x="10262" y="10262"/>
                </a:moveTo>
                <a:lnTo>
                  <a:pt x="6075677" y="0"/>
                </a:lnTo>
                <a:lnTo>
                  <a:pt x="4485447" y="2286000"/>
                </a:lnTo>
                <a:lnTo>
                  <a:pt x="0" y="2286000"/>
                </a:lnTo>
                <a:cubicBezTo>
                  <a:pt x="3421" y="1527421"/>
                  <a:pt x="6841" y="768841"/>
                  <a:pt x="10262" y="10262"/>
                </a:cubicBezTo>
                <a:close/>
              </a:path>
            </a:pathLst>
          </a:custGeom>
        </p:spPr>
        <p:txBody>
          <a:bodyPr/>
          <a:lstStyle>
            <a:lvl1pPr>
              <a:defRPr sz="1600"/>
            </a:lvl1pPr>
          </a:lstStyle>
          <a:p>
            <a:endParaRPr lang="id-ID"/>
          </a:p>
        </p:txBody>
      </p:sp>
    </p:spTree>
    <p:extLst>
      <p:ext uri="{BB962C8B-B14F-4D97-AF65-F5344CB8AC3E}">
        <p14:creationId xmlns:p14="http://schemas.microsoft.com/office/powerpoint/2010/main" val="4207581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Freeform 29"/>
          <p:cNvSpPr>
            <a:spLocks/>
          </p:cNvSpPr>
          <p:nvPr userDrawn="1"/>
        </p:nvSpPr>
        <p:spPr bwMode="auto">
          <a:xfrm>
            <a:off x="11098801" y="6362562"/>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Picture Placeholder 7"/>
          <p:cNvSpPr>
            <a:spLocks noGrp="1"/>
          </p:cNvSpPr>
          <p:nvPr>
            <p:ph type="pic" sz="quarter" idx="10"/>
          </p:nvPr>
        </p:nvSpPr>
        <p:spPr>
          <a:xfrm>
            <a:off x="0" y="-5871"/>
            <a:ext cx="10118944" cy="6863872"/>
          </a:xfrm>
          <a:custGeom>
            <a:avLst/>
            <a:gdLst>
              <a:gd name="connsiteX0" fmla="*/ 0 w 4686300"/>
              <a:gd name="connsiteY0" fmla="*/ 0 h 7090685"/>
              <a:gd name="connsiteX1" fmla="*/ 4686300 w 4686300"/>
              <a:gd name="connsiteY1" fmla="*/ 0 h 7090685"/>
              <a:gd name="connsiteX2" fmla="*/ 4686300 w 4686300"/>
              <a:gd name="connsiteY2" fmla="*/ 7090685 h 7090685"/>
              <a:gd name="connsiteX3" fmla="*/ 0 w 4686300"/>
              <a:gd name="connsiteY3" fmla="*/ 7090685 h 7090685"/>
              <a:gd name="connsiteX4" fmla="*/ 0 w 4686300"/>
              <a:gd name="connsiteY4" fmla="*/ 0 h 7090685"/>
              <a:gd name="connsiteX0" fmla="*/ 0 w 10496550"/>
              <a:gd name="connsiteY0" fmla="*/ 19050 h 7109735"/>
              <a:gd name="connsiteX1" fmla="*/ 10496550 w 10496550"/>
              <a:gd name="connsiteY1" fmla="*/ 0 h 7109735"/>
              <a:gd name="connsiteX2" fmla="*/ 4686300 w 10496550"/>
              <a:gd name="connsiteY2" fmla="*/ 7109735 h 7109735"/>
              <a:gd name="connsiteX3" fmla="*/ 0 w 10496550"/>
              <a:gd name="connsiteY3" fmla="*/ 7109735 h 7109735"/>
              <a:gd name="connsiteX4" fmla="*/ 0 w 10496550"/>
              <a:gd name="connsiteY4" fmla="*/ 19050 h 7109735"/>
              <a:gd name="connsiteX0" fmla="*/ 0 w 10496550"/>
              <a:gd name="connsiteY0" fmla="*/ 19050 h 7120009"/>
              <a:gd name="connsiteX1" fmla="*/ 10496550 w 10496550"/>
              <a:gd name="connsiteY1" fmla="*/ 0 h 7120009"/>
              <a:gd name="connsiteX2" fmla="*/ 5497958 w 10496550"/>
              <a:gd name="connsiteY2" fmla="*/ 7120009 h 7120009"/>
              <a:gd name="connsiteX3" fmla="*/ 0 w 10496550"/>
              <a:gd name="connsiteY3" fmla="*/ 7109735 h 7120009"/>
              <a:gd name="connsiteX4" fmla="*/ 0 w 10496550"/>
              <a:gd name="connsiteY4" fmla="*/ 19050 h 712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6550" h="7120009">
                <a:moveTo>
                  <a:pt x="0" y="19050"/>
                </a:moveTo>
                <a:lnTo>
                  <a:pt x="10496550" y="0"/>
                </a:lnTo>
                <a:lnTo>
                  <a:pt x="5497958" y="7120009"/>
                </a:lnTo>
                <a:lnTo>
                  <a:pt x="0" y="7109735"/>
                </a:lnTo>
                <a:lnTo>
                  <a:pt x="0" y="19050"/>
                </a:lnTo>
                <a:close/>
              </a:path>
            </a:pathLst>
          </a:custGeom>
        </p:spPr>
        <p:txBody>
          <a:bodyPr/>
          <a:lstStyle/>
          <a:p>
            <a:endParaRPr lang="id-ID"/>
          </a:p>
        </p:txBody>
      </p:sp>
    </p:spTree>
    <p:extLst>
      <p:ext uri="{BB962C8B-B14F-4D97-AF65-F5344CB8AC3E}">
        <p14:creationId xmlns:p14="http://schemas.microsoft.com/office/powerpoint/2010/main" val="2359774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1661702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210356" y="978152"/>
            <a:ext cx="1764000" cy="1764000"/>
          </a:xfrm>
          <a:prstGeom prst="ellipse">
            <a:avLst/>
          </a:prstGeom>
        </p:spPr>
      </p:sp>
      <p:sp>
        <p:nvSpPr>
          <p:cNvPr id="2" name="Slide Number Placeholder 2"/>
          <p:cNvSpPr>
            <a:spLocks noGrp="1"/>
          </p:cNvSpPr>
          <p:nvPr>
            <p:ph type="sldNum" sz="quarter" idx="10"/>
          </p:nvPr>
        </p:nvSpPr>
        <p:spPr>
          <a:xfrm>
            <a:off x="11037601" y="6379202"/>
            <a:ext cx="834825" cy="286341"/>
          </a:xfrm>
        </p:spPr>
        <p:txBody>
          <a:bodyPr/>
          <a:lstStyle>
            <a:lvl1pPr>
              <a:defRPr sz="1400"/>
            </a:lvl1pPr>
          </a:lstStyle>
          <a:p>
            <a:fld id="{72B114BB-8AB0-417D-893A-988C921FA075}" type="slidenum">
              <a:rPr lang="id-ID" smtClean="0"/>
              <a:pPr/>
              <a:t>‹#›</a:t>
            </a:fld>
            <a:endParaRPr lang="id-ID" dirty="0"/>
          </a:p>
        </p:txBody>
      </p:sp>
      <p:sp>
        <p:nvSpPr>
          <p:cNvPr id="3" name="Date Placeholder 2"/>
          <p:cNvSpPr>
            <a:spLocks noGrp="1"/>
          </p:cNvSpPr>
          <p:nvPr>
            <p:ph type="dt" sz="half" idx="14"/>
          </p:nvPr>
        </p:nvSpPr>
        <p:spPr>
          <a:xfrm>
            <a:off x="615356" y="6348099"/>
            <a:ext cx="2844800" cy="365125"/>
          </a:xfrm>
          <a:prstGeom prst="rect">
            <a:avLst/>
          </a:prstGeom>
        </p:spPr>
        <p:txBody>
          <a:bodyPr/>
          <a:lstStyle/>
          <a:p>
            <a:fld id="{1E0F07FD-9825-4F16-86C6-977ED49B642B}" type="datetime1">
              <a:rPr lang="lv-LV" smtClean="0"/>
              <a:t>30.11.2016</a:t>
            </a:fld>
            <a:endParaRPr lang="lv-LV" dirty="0"/>
          </a:p>
        </p:txBody>
      </p:sp>
    </p:spTree>
    <p:extLst>
      <p:ext uri="{BB962C8B-B14F-4D97-AF65-F5344CB8AC3E}">
        <p14:creationId xmlns:p14="http://schemas.microsoft.com/office/powerpoint/2010/main" val="3089806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11037601" y="6361202"/>
            <a:ext cx="834825" cy="286341"/>
          </a:xfrm>
        </p:spPr>
        <p:txBody>
          <a:bodyPr/>
          <a:lstStyle>
            <a:lvl1pPr>
              <a:defRPr sz="1400"/>
            </a:lvl1pPr>
          </a:lstStyle>
          <a:p>
            <a:fld id="{72B114BB-8AB0-417D-893A-988C921FA075}" type="slidenum">
              <a:rPr lang="id-ID" smtClean="0"/>
              <a:pPr/>
              <a:t>‹#›</a:t>
            </a:fld>
            <a:endParaRPr lang="id-ID" dirty="0"/>
          </a:p>
        </p:txBody>
      </p:sp>
      <p:sp>
        <p:nvSpPr>
          <p:cNvPr id="4" name="Date Placeholder 3"/>
          <p:cNvSpPr>
            <a:spLocks noGrp="1"/>
          </p:cNvSpPr>
          <p:nvPr>
            <p:ph type="dt" sz="half" idx="11"/>
          </p:nvPr>
        </p:nvSpPr>
        <p:spPr/>
        <p:txBody>
          <a:bodyPr/>
          <a:lstStyle/>
          <a:p>
            <a:r>
              <a:rPr lang="lv-LV" smtClean="0"/>
              <a:t>30.11.2016</a:t>
            </a:r>
            <a:endParaRPr lang="lv-LV" dirty="0"/>
          </a:p>
        </p:txBody>
      </p:sp>
      <p:sp>
        <p:nvSpPr>
          <p:cNvPr id="3" name="Title 2"/>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486016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11037600" y="6361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a:xfrm>
            <a:off x="615356" y="6348097"/>
            <a:ext cx="2844800" cy="365125"/>
          </a:xfrm>
          <a:prstGeom prst="rect">
            <a:avLst/>
          </a:prstGeom>
        </p:spPr>
        <p:txBody>
          <a:bodyPr/>
          <a:lstStyle/>
          <a:p>
            <a:fld id="{A001AB3E-76E3-49BF-9CCD-231118395ED7}" type="datetime1">
              <a:rPr lang="lv-LV" smtClean="0">
                <a:solidFill>
                  <a:srgbClr val="0A0A0A">
                    <a:tint val="75000"/>
                  </a:srgbClr>
                </a:solidFill>
              </a:rPr>
              <a:pPr/>
              <a:t>30.11.2016</a:t>
            </a:fld>
            <a:endParaRPr lang="lv-LV" dirty="0">
              <a:solidFill>
                <a:srgbClr val="0A0A0A">
                  <a:tint val="75000"/>
                </a:srgbClr>
              </a:solidFill>
            </a:endParaRPr>
          </a:p>
        </p:txBody>
      </p:sp>
      <p:sp>
        <p:nvSpPr>
          <p:cNvPr id="3" name="Title 2"/>
          <p:cNvSpPr>
            <a:spLocks noGrp="1"/>
          </p:cNvSpPr>
          <p:nvPr>
            <p:ph type="title"/>
          </p:nvPr>
        </p:nvSpPr>
        <p:spPr>
          <a:xfrm>
            <a:off x="3189767" y="628383"/>
            <a:ext cx="5794745" cy="764482"/>
          </a:xfrm>
          <a:prstGeom prst="rect">
            <a:avLst/>
          </a:prstGeom>
        </p:spPr>
        <p:txBody>
          <a:bodyPr/>
          <a:lstStyle/>
          <a:p>
            <a:r>
              <a:rPr lang="en-US" smtClean="0"/>
              <a:t>Click to edit Master title style</a:t>
            </a:r>
            <a:endParaRPr lang="lv-LV"/>
          </a:p>
        </p:txBody>
      </p:sp>
    </p:spTree>
    <p:extLst>
      <p:ext uri="{BB962C8B-B14F-4D97-AF65-F5344CB8AC3E}">
        <p14:creationId xmlns:p14="http://schemas.microsoft.com/office/powerpoint/2010/main" val="14038468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DZL tekstam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9" name="Text Placeholder 8"/>
          <p:cNvSpPr>
            <a:spLocks noGrp="1"/>
          </p:cNvSpPr>
          <p:nvPr>
            <p:ph type="body" sz="quarter" idx="12" hasCustomPrompt="1"/>
          </p:nvPr>
        </p:nvSpPr>
        <p:spPr>
          <a:xfrm>
            <a:off x="1031275" y="1501715"/>
            <a:ext cx="10101096" cy="4572000"/>
          </a:xfrm>
        </p:spPr>
        <p:txBody>
          <a:bodyPr/>
          <a:lstStyle>
            <a:lvl1pPr>
              <a:defRPr baseline="0"/>
            </a:lvl1pPr>
            <a:lvl2pPr>
              <a:defRPr/>
            </a:lvl2pPr>
            <a:lvl3pPr>
              <a:defRPr/>
            </a:lvl3pPr>
            <a:lvl4pPr>
              <a:defRPr/>
            </a:lvl4pPr>
          </a:lstStyle>
          <a:p>
            <a:pPr lvl="0"/>
            <a:r>
              <a:rPr lang="lv-LV" dirty="0"/>
              <a:t>Pamata teksts</a:t>
            </a:r>
            <a:endParaRPr lang="en-US" dirty="0"/>
          </a:p>
          <a:p>
            <a:pPr lvl="1"/>
            <a:r>
              <a:rPr lang="lv-LV" dirty="0"/>
              <a:t>Teksts 2. līmenis</a:t>
            </a:r>
            <a:endParaRPr lang="en-US" dirty="0"/>
          </a:p>
          <a:p>
            <a:pPr lvl="2"/>
            <a:r>
              <a:rPr lang="lv-LV" dirty="0"/>
              <a:t>Teksts 3. līmenis</a:t>
            </a:r>
            <a:endParaRPr lang="en-US" dirty="0"/>
          </a:p>
          <a:p>
            <a:pPr lvl="3"/>
            <a:r>
              <a:rPr lang="lv-LV" dirty="0"/>
              <a:t>4. līmenis</a:t>
            </a:r>
            <a:endParaRPr lang="en-US" dirty="0"/>
          </a:p>
        </p:txBody>
      </p:sp>
      <p:sp>
        <p:nvSpPr>
          <p:cNvPr id="13" name="Title 12"/>
          <p:cNvSpPr>
            <a:spLocks noGrp="1"/>
          </p:cNvSpPr>
          <p:nvPr>
            <p:ph type="title" hasCustomPrompt="1"/>
          </p:nvPr>
        </p:nvSpPr>
        <p:spPr/>
        <p:txBody>
          <a:bodyPr/>
          <a:lstStyle>
            <a:lvl1pPr>
              <a:defRPr baseline="0"/>
            </a:lvl1pPr>
          </a:lstStyle>
          <a:p>
            <a:r>
              <a:rPr lang="lv-LV" dirty="0"/>
              <a:t>GARŠ SLAIDA NOSAUKUMS -  VIRSRAKSTS</a:t>
            </a:r>
          </a:p>
        </p:txBody>
      </p:sp>
    </p:spTree>
    <p:extLst>
      <p:ext uri="{BB962C8B-B14F-4D97-AF65-F5344CB8AC3E}">
        <p14:creationId xmlns:p14="http://schemas.microsoft.com/office/powerpoint/2010/main" val="39946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11037600" y="6361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3" name="Title 2"/>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989004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2"/>
          <p:cNvSpPr>
            <a:spLocks noGrp="1"/>
          </p:cNvSpPr>
          <p:nvPr>
            <p:ph type="pic" sz="quarter" idx="13"/>
          </p:nvPr>
        </p:nvSpPr>
        <p:spPr>
          <a:xfrm>
            <a:off x="1073436" y="1693300"/>
            <a:ext cx="4320000" cy="3960000"/>
          </a:xfrm>
          <a:prstGeom prst="rect">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5" name="Title 4"/>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53933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Blitz Picture Placeholder">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4814829" y="3764299"/>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7" name="Picture Placeholder 6"/>
          <p:cNvSpPr>
            <a:spLocks noGrp="1"/>
          </p:cNvSpPr>
          <p:nvPr>
            <p:ph type="pic" sz="quarter" idx="11"/>
          </p:nvPr>
        </p:nvSpPr>
        <p:spPr>
          <a:xfrm>
            <a:off x="3159429" y="1762560"/>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3"/>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424331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rofile 4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7" name="Picture Placeholder 4"/>
          <p:cNvSpPr>
            <a:spLocks noGrp="1"/>
          </p:cNvSpPr>
          <p:nvPr>
            <p:ph type="pic" sz="quarter" idx="11"/>
          </p:nvPr>
        </p:nvSpPr>
        <p:spPr>
          <a:xfrm>
            <a:off x="701017" y="1649946"/>
            <a:ext cx="1800000" cy="1800000"/>
          </a:xfrm>
          <a:prstGeom prst="rect">
            <a:avLst/>
          </a:prstGeom>
        </p:spPr>
      </p:sp>
      <p:sp>
        <p:nvSpPr>
          <p:cNvPr id="8" name="Picture Placeholder 5"/>
          <p:cNvSpPr>
            <a:spLocks noGrp="1"/>
          </p:cNvSpPr>
          <p:nvPr>
            <p:ph type="pic" sz="quarter" idx="12"/>
          </p:nvPr>
        </p:nvSpPr>
        <p:spPr>
          <a:xfrm>
            <a:off x="722788" y="3951783"/>
            <a:ext cx="1800000" cy="1800000"/>
          </a:xfrm>
          <a:prstGeom prst="rect">
            <a:avLst/>
          </a:prstGeom>
        </p:spPr>
      </p:sp>
      <p:sp>
        <p:nvSpPr>
          <p:cNvPr id="9" name="Picture Placeholder 4"/>
          <p:cNvSpPr>
            <a:spLocks noGrp="1"/>
          </p:cNvSpPr>
          <p:nvPr>
            <p:ph type="pic" sz="quarter" idx="13"/>
          </p:nvPr>
        </p:nvSpPr>
        <p:spPr>
          <a:xfrm>
            <a:off x="6589204" y="1649946"/>
            <a:ext cx="1800000" cy="1800000"/>
          </a:xfrm>
          <a:prstGeom prst="rect">
            <a:avLst/>
          </a:prstGeom>
        </p:spPr>
      </p:sp>
      <p:sp>
        <p:nvSpPr>
          <p:cNvPr id="10" name="Picture Placeholder 5"/>
          <p:cNvSpPr>
            <a:spLocks noGrp="1"/>
          </p:cNvSpPr>
          <p:nvPr>
            <p:ph type="pic" sz="quarter" idx="14"/>
          </p:nvPr>
        </p:nvSpPr>
        <p:spPr>
          <a:xfrm>
            <a:off x="6610975" y="3951783"/>
            <a:ext cx="1800000" cy="1800000"/>
          </a:xfrm>
          <a:prstGeom prst="rect">
            <a:avLst/>
          </a:prstGeom>
        </p:spPr>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8231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icture placehol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8" name="Picture Placeholder 12"/>
          <p:cNvSpPr>
            <a:spLocks noGrp="1"/>
          </p:cNvSpPr>
          <p:nvPr>
            <p:ph type="pic" sz="quarter" idx="13"/>
          </p:nvPr>
        </p:nvSpPr>
        <p:spPr>
          <a:xfrm>
            <a:off x="1069431" y="2073935"/>
            <a:ext cx="1800000" cy="1548000"/>
          </a:xfrm>
          <a:prstGeom prst="rect">
            <a:avLst/>
          </a:prstGeom>
        </p:spPr>
      </p:sp>
      <p:sp>
        <p:nvSpPr>
          <p:cNvPr id="9" name="Picture Placeholder 13"/>
          <p:cNvSpPr>
            <a:spLocks noGrp="1"/>
          </p:cNvSpPr>
          <p:nvPr>
            <p:ph type="pic" sz="quarter" idx="14"/>
          </p:nvPr>
        </p:nvSpPr>
        <p:spPr>
          <a:xfrm>
            <a:off x="3812500" y="2073935"/>
            <a:ext cx="1800000" cy="1548000"/>
          </a:xfrm>
          <a:prstGeom prst="rect">
            <a:avLst/>
          </a:prstGeom>
        </p:spPr>
      </p:sp>
      <p:sp>
        <p:nvSpPr>
          <p:cNvPr id="10" name="Picture Placeholder 14"/>
          <p:cNvSpPr>
            <a:spLocks noGrp="1"/>
          </p:cNvSpPr>
          <p:nvPr>
            <p:ph type="pic" sz="quarter" idx="15"/>
          </p:nvPr>
        </p:nvSpPr>
        <p:spPr>
          <a:xfrm>
            <a:off x="9319381" y="2073935"/>
            <a:ext cx="1800000" cy="1548000"/>
          </a:xfrm>
          <a:prstGeom prst="rect">
            <a:avLst/>
          </a:prstGeom>
        </p:spPr>
      </p:sp>
      <p:sp>
        <p:nvSpPr>
          <p:cNvPr id="11" name="Picture Placeholder 15"/>
          <p:cNvSpPr>
            <a:spLocks noGrp="1"/>
          </p:cNvSpPr>
          <p:nvPr>
            <p:ph type="pic" sz="quarter" idx="16"/>
          </p:nvPr>
        </p:nvSpPr>
        <p:spPr>
          <a:xfrm>
            <a:off x="6573566" y="2073935"/>
            <a:ext cx="1800000" cy="1548000"/>
          </a:xfrm>
          <a:prstGeom prst="rect">
            <a:avLst/>
          </a:prstGeom>
        </p:spPr>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889217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ure Placehol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11"/>
          <p:cNvSpPr>
            <a:spLocks noGrp="1"/>
          </p:cNvSpPr>
          <p:nvPr>
            <p:ph type="pic" sz="quarter" idx="13"/>
          </p:nvPr>
        </p:nvSpPr>
        <p:spPr>
          <a:xfrm>
            <a:off x="1252003" y="2073935"/>
            <a:ext cx="1620000" cy="1620000"/>
          </a:xfrm>
          <a:prstGeom prst="ellipse">
            <a:avLst/>
          </a:prstGeom>
        </p:spPr>
        <p:txBody>
          <a:bodyPr/>
          <a:lstStyle>
            <a:lvl1pPr>
              <a:defRPr sz="2000"/>
            </a:lvl1pPr>
          </a:lstStyle>
          <a:p>
            <a:endParaRPr lang="id-ID"/>
          </a:p>
        </p:txBody>
      </p:sp>
      <p:sp>
        <p:nvSpPr>
          <p:cNvPr id="5" name="Picture Placeholder 11"/>
          <p:cNvSpPr>
            <a:spLocks noGrp="1"/>
          </p:cNvSpPr>
          <p:nvPr>
            <p:ph type="pic" sz="quarter" idx="14"/>
          </p:nvPr>
        </p:nvSpPr>
        <p:spPr>
          <a:xfrm>
            <a:off x="3957331" y="2073935"/>
            <a:ext cx="1620000" cy="1620000"/>
          </a:xfrm>
          <a:prstGeom prst="ellipse">
            <a:avLst/>
          </a:prstGeom>
        </p:spPr>
        <p:txBody>
          <a:bodyPr/>
          <a:lstStyle>
            <a:lvl1pPr>
              <a:defRPr sz="2000"/>
            </a:lvl1pPr>
          </a:lstStyle>
          <a:p>
            <a:endParaRPr lang="id-ID"/>
          </a:p>
        </p:txBody>
      </p:sp>
      <p:sp>
        <p:nvSpPr>
          <p:cNvPr id="6" name="Picture Placeholder 11"/>
          <p:cNvSpPr>
            <a:spLocks noGrp="1"/>
          </p:cNvSpPr>
          <p:nvPr>
            <p:ph type="pic" sz="quarter" idx="15"/>
          </p:nvPr>
        </p:nvSpPr>
        <p:spPr>
          <a:xfrm>
            <a:off x="9350433" y="2073935"/>
            <a:ext cx="1620000" cy="1620000"/>
          </a:xfrm>
          <a:prstGeom prst="ellipse">
            <a:avLst/>
          </a:prstGeom>
        </p:spPr>
        <p:txBody>
          <a:bodyPr/>
          <a:lstStyle>
            <a:lvl1pPr>
              <a:defRPr sz="2000"/>
            </a:lvl1pPr>
          </a:lstStyle>
          <a:p>
            <a:endParaRPr lang="id-ID"/>
          </a:p>
        </p:txBody>
      </p:sp>
      <p:sp>
        <p:nvSpPr>
          <p:cNvPr id="7" name="Picture Placeholder 11"/>
          <p:cNvSpPr>
            <a:spLocks noGrp="1"/>
          </p:cNvSpPr>
          <p:nvPr>
            <p:ph type="pic" sz="quarter" idx="16"/>
          </p:nvPr>
        </p:nvSpPr>
        <p:spPr>
          <a:xfrm>
            <a:off x="6679688" y="2073935"/>
            <a:ext cx="1620000" cy="1620000"/>
          </a:xfrm>
          <a:prstGeom prst="ellipse">
            <a:avLst/>
          </a:prstGeom>
        </p:spPr>
        <p:txBody>
          <a:bodyPr/>
          <a:lstStyle>
            <a:lvl1pPr>
              <a:defRPr sz="2000"/>
            </a:lvl1pPr>
          </a:lstStyle>
          <a:p>
            <a:endParaRPr lang="id-ID"/>
          </a:p>
        </p:txBody>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8" name="Title 7"/>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31190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Picture Placeholder B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6" name="Picture Placeholder 3"/>
          <p:cNvSpPr>
            <a:spLocks noGrp="1"/>
          </p:cNvSpPr>
          <p:nvPr>
            <p:ph type="pic" sz="quarter" idx="13"/>
          </p:nvPr>
        </p:nvSpPr>
        <p:spPr>
          <a:xfrm>
            <a:off x="1047750" y="1625242"/>
            <a:ext cx="2524125" cy="2524125"/>
          </a:xfrm>
          <a:prstGeom prst="ellipse">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1611710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210356" y="978152"/>
            <a:ext cx="1764000" cy="1764000"/>
          </a:xfrm>
          <a:prstGeom prst="ellipse">
            <a:avLst/>
          </a:prstGeom>
        </p:spPr>
      </p:sp>
      <p:sp>
        <p:nvSpPr>
          <p:cNvPr id="2"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3" name="Date Placeholder 2"/>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Tree>
    <p:extLst>
      <p:ext uri="{BB962C8B-B14F-4D97-AF65-F5344CB8AC3E}">
        <p14:creationId xmlns:p14="http://schemas.microsoft.com/office/powerpoint/2010/main" val="284914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4" name="Picture Placeholder 2"/>
          <p:cNvSpPr>
            <a:spLocks noGrp="1"/>
          </p:cNvSpPr>
          <p:nvPr>
            <p:ph type="pic" sz="quarter" idx="13"/>
          </p:nvPr>
        </p:nvSpPr>
        <p:spPr>
          <a:xfrm>
            <a:off x="1073436" y="1693300"/>
            <a:ext cx="4320000" cy="3960000"/>
          </a:xfrm>
          <a:prstGeom prst="rect">
            <a:avLst/>
          </a:prstGeom>
        </p:spPr>
      </p:sp>
      <p:sp>
        <p:nvSpPr>
          <p:cNvPr id="2" name="Date Placeholder 1"/>
          <p:cNvSpPr>
            <a:spLocks noGrp="1"/>
          </p:cNvSpPr>
          <p:nvPr>
            <p:ph type="dt" sz="half" idx="14"/>
          </p:nvPr>
        </p:nvSpPr>
        <p:spPr/>
        <p:txBody>
          <a:bodyPr/>
          <a:lstStyle/>
          <a:p>
            <a:r>
              <a:rPr lang="lv-LV" smtClean="0"/>
              <a:t>30.11.2016</a:t>
            </a:r>
            <a:endParaRPr lang="lv-LV" dirty="0"/>
          </a:p>
        </p:txBody>
      </p:sp>
      <p:sp>
        <p:nvSpPr>
          <p:cNvPr id="5" name="Title 4"/>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12787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2022116"/>
            <a:ext cx="6639043" cy="26454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034" h="2286000">
                <a:moveTo>
                  <a:pt x="0" y="0"/>
                </a:moveTo>
                <a:lnTo>
                  <a:pt x="5737034" y="0"/>
                </a:lnTo>
                <a:lnTo>
                  <a:pt x="4146804" y="2286000"/>
                </a:lnTo>
                <a:lnTo>
                  <a:pt x="0" y="2286000"/>
                </a:lnTo>
                <a:lnTo>
                  <a:pt x="0" y="0"/>
                </a:ln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11055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988249"/>
            <a:ext cx="8249265" cy="29986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0 w 6293699"/>
              <a:gd name="connsiteY0" fmla="*/ 6473 h 2286000"/>
              <a:gd name="connsiteX1" fmla="*/ 6293699 w 6293699"/>
              <a:gd name="connsiteY1" fmla="*/ 0 h 2286000"/>
              <a:gd name="connsiteX2" fmla="*/ 4703469 w 6293699"/>
              <a:gd name="connsiteY2" fmla="*/ 2286000 h 2286000"/>
              <a:gd name="connsiteX3" fmla="*/ 556665 w 6293699"/>
              <a:gd name="connsiteY3" fmla="*/ 2286000 h 2286000"/>
              <a:gd name="connsiteX4" fmla="*/ 0 w 6293699"/>
              <a:gd name="connsiteY4" fmla="*/ 6473 h 2286000"/>
              <a:gd name="connsiteX0" fmla="*/ 12946 w 6306645"/>
              <a:gd name="connsiteY0" fmla="*/ 6473 h 2292473"/>
              <a:gd name="connsiteX1" fmla="*/ 6306645 w 6306645"/>
              <a:gd name="connsiteY1" fmla="*/ 0 h 2292473"/>
              <a:gd name="connsiteX2" fmla="*/ 4716415 w 6306645"/>
              <a:gd name="connsiteY2" fmla="*/ 2286000 h 2292473"/>
              <a:gd name="connsiteX3" fmla="*/ 0 w 6306645"/>
              <a:gd name="connsiteY3" fmla="*/ 2292473 h 2292473"/>
              <a:gd name="connsiteX4" fmla="*/ 12946 w 6306645"/>
              <a:gd name="connsiteY4" fmla="*/ 6473 h 229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645" h="2292473">
                <a:moveTo>
                  <a:pt x="12946" y="6473"/>
                </a:moveTo>
                <a:lnTo>
                  <a:pt x="6306645" y="0"/>
                </a:lnTo>
                <a:lnTo>
                  <a:pt x="4716415" y="2286000"/>
                </a:lnTo>
                <a:lnTo>
                  <a:pt x="0" y="2292473"/>
                </a:lnTo>
                <a:cubicBezTo>
                  <a:pt x="4315" y="1530473"/>
                  <a:pt x="8631" y="768473"/>
                  <a:pt x="12946" y="6473"/>
                </a:cubicBez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703329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728" y="2002037"/>
            <a:ext cx="4680000" cy="2636389"/>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994519 w 5737034"/>
              <a:gd name="connsiteY0" fmla="*/ 0 h 2299624"/>
              <a:gd name="connsiteX1" fmla="*/ 5737034 w 5737034"/>
              <a:gd name="connsiteY1" fmla="*/ 13624 h 2299624"/>
              <a:gd name="connsiteX2" fmla="*/ 4146804 w 5737034"/>
              <a:gd name="connsiteY2" fmla="*/ 2299624 h 2299624"/>
              <a:gd name="connsiteX3" fmla="*/ 0 w 5737034"/>
              <a:gd name="connsiteY3" fmla="*/ 2299624 h 2299624"/>
              <a:gd name="connsiteX4" fmla="*/ 994519 w 5737034"/>
              <a:gd name="connsiteY4" fmla="*/ 0 h 2299624"/>
              <a:gd name="connsiteX0" fmla="*/ 286095 w 5028610"/>
              <a:gd name="connsiteY0" fmla="*/ 0 h 2299624"/>
              <a:gd name="connsiteX1" fmla="*/ 5028610 w 5028610"/>
              <a:gd name="connsiteY1" fmla="*/ 13624 h 2299624"/>
              <a:gd name="connsiteX2" fmla="*/ 3438380 w 5028610"/>
              <a:gd name="connsiteY2" fmla="*/ 2299624 h 2299624"/>
              <a:gd name="connsiteX3" fmla="*/ 0 w 5028610"/>
              <a:gd name="connsiteY3" fmla="*/ 2299624 h 2299624"/>
              <a:gd name="connsiteX4" fmla="*/ 286095 w 5028610"/>
              <a:gd name="connsiteY4" fmla="*/ 0 h 2299624"/>
              <a:gd name="connsiteX0" fmla="*/ 29273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92735 w 5028610"/>
              <a:gd name="connsiteY4" fmla="*/ 6296 h 2286000"/>
              <a:gd name="connsiteX0" fmla="*/ 27281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72815 w 5028610"/>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0 h 2286344"/>
              <a:gd name="connsiteX1" fmla="*/ 4782929 w 4782929"/>
              <a:gd name="connsiteY1" fmla="*/ 344 h 2286344"/>
              <a:gd name="connsiteX2" fmla="*/ 3192699 w 4782929"/>
              <a:gd name="connsiteY2" fmla="*/ 2286344 h 2286344"/>
              <a:gd name="connsiteX3" fmla="*/ 0 w 4782929"/>
              <a:gd name="connsiteY3" fmla="*/ 2286344 h 2286344"/>
              <a:gd name="connsiteX4" fmla="*/ 27134 w 4782929"/>
              <a:gd name="connsiteY4" fmla="*/ 0 h 2286344"/>
              <a:gd name="connsiteX0" fmla="*/ 574 w 4756369"/>
              <a:gd name="connsiteY0" fmla="*/ 0 h 2286344"/>
              <a:gd name="connsiteX1" fmla="*/ 4756369 w 4756369"/>
              <a:gd name="connsiteY1" fmla="*/ 344 h 2286344"/>
              <a:gd name="connsiteX2" fmla="*/ 3166139 w 4756369"/>
              <a:gd name="connsiteY2" fmla="*/ 2286344 h 2286344"/>
              <a:gd name="connsiteX3" fmla="*/ 0 w 4756369"/>
              <a:gd name="connsiteY3" fmla="*/ 2286344 h 2286344"/>
              <a:gd name="connsiteX4" fmla="*/ 574 w 4756369"/>
              <a:gd name="connsiteY4" fmla="*/ 0 h 2286344"/>
              <a:gd name="connsiteX0" fmla="*/ 904784 w 4756369"/>
              <a:gd name="connsiteY0" fmla="*/ 15948 h 2286000"/>
              <a:gd name="connsiteX1" fmla="*/ 4756369 w 4756369"/>
              <a:gd name="connsiteY1" fmla="*/ 0 h 2286000"/>
              <a:gd name="connsiteX2" fmla="*/ 3166139 w 4756369"/>
              <a:gd name="connsiteY2" fmla="*/ 2286000 h 2286000"/>
              <a:gd name="connsiteX3" fmla="*/ 0 w 4756369"/>
              <a:gd name="connsiteY3" fmla="*/ 2286000 h 2286000"/>
              <a:gd name="connsiteX4" fmla="*/ 904784 w 4756369"/>
              <a:gd name="connsiteY4" fmla="*/ 15948 h 2286000"/>
              <a:gd name="connsiteX0" fmla="*/ 25012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25012 w 3876597"/>
              <a:gd name="connsiteY4" fmla="*/ 15948 h 2294145"/>
              <a:gd name="connsiteX0" fmla="*/ 16866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16866 w 3876597"/>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335343 w 3927033"/>
              <a:gd name="connsiteY2" fmla="*/ 2286001 h 2294145"/>
              <a:gd name="connsiteX3" fmla="*/ 0 w 3927033"/>
              <a:gd name="connsiteY3" fmla="*/ 2294145 h 2294145"/>
              <a:gd name="connsiteX4" fmla="*/ 16866 w 3927033"/>
              <a:gd name="connsiteY4" fmla="*/ 15948 h 2294145"/>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033" h="2278197">
                <a:moveTo>
                  <a:pt x="16866" y="0"/>
                </a:moveTo>
                <a:lnTo>
                  <a:pt x="3927033" y="864"/>
                </a:lnTo>
                <a:lnTo>
                  <a:pt x="2335343" y="2270053"/>
                </a:lnTo>
                <a:lnTo>
                  <a:pt x="0" y="2278197"/>
                </a:lnTo>
                <a:cubicBezTo>
                  <a:pt x="191" y="1516082"/>
                  <a:pt x="16675" y="762115"/>
                  <a:pt x="16866" y="0"/>
                </a:cubicBezTo>
                <a:close/>
              </a:path>
            </a:pathLst>
          </a:custGeom>
        </p:spPr>
        <p:txBody>
          <a:bodyPr/>
          <a:lstStyle>
            <a:lvl1pPr marL="0" indent="0">
              <a:buNone/>
              <a:defRPr sz="1600"/>
            </a:lvl1pPr>
          </a:lstStyle>
          <a:p>
            <a:endParaRPr lang="id-ID" dirty="0"/>
          </a:p>
        </p:txBody>
      </p:sp>
      <p:sp>
        <p:nvSpPr>
          <p:cNvPr id="3" name="Picture Placeholder 2"/>
          <p:cNvSpPr>
            <a:spLocks noGrp="1"/>
          </p:cNvSpPr>
          <p:nvPr>
            <p:ph type="pic" sz="quarter" idx="14"/>
          </p:nvPr>
        </p:nvSpPr>
        <p:spPr>
          <a:xfrm flipH="1">
            <a:off x="7502272" y="2003038"/>
            <a:ext cx="4680000" cy="2646000"/>
          </a:xfrm>
          <a:custGeom>
            <a:avLst/>
            <a:gdLst>
              <a:gd name="connsiteX0" fmla="*/ 0 w 2640730"/>
              <a:gd name="connsiteY0" fmla="*/ 0 h 2646000"/>
              <a:gd name="connsiteX1" fmla="*/ 2640730 w 2640730"/>
              <a:gd name="connsiteY1" fmla="*/ 0 h 2646000"/>
              <a:gd name="connsiteX2" fmla="*/ 2640730 w 2640730"/>
              <a:gd name="connsiteY2" fmla="*/ 2646000 h 2646000"/>
              <a:gd name="connsiteX3" fmla="*/ 0 w 2640730"/>
              <a:gd name="connsiteY3" fmla="*/ 2646000 h 2646000"/>
              <a:gd name="connsiteX4" fmla="*/ 0 w 2640730"/>
              <a:gd name="connsiteY4" fmla="*/ 0 h 2646000"/>
              <a:gd name="connsiteX0" fmla="*/ 0 w 4497811"/>
              <a:gd name="connsiteY0" fmla="*/ 0 h 2646000"/>
              <a:gd name="connsiteX1" fmla="*/ 2640730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659428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734219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811" h="2646000">
                <a:moveTo>
                  <a:pt x="0" y="0"/>
                </a:moveTo>
                <a:lnTo>
                  <a:pt x="2734219" y="0"/>
                </a:lnTo>
                <a:lnTo>
                  <a:pt x="4497811" y="2636573"/>
                </a:lnTo>
                <a:lnTo>
                  <a:pt x="0" y="2646000"/>
                </a:lnTo>
                <a:lnTo>
                  <a:pt x="0" y="0"/>
                </a:lnTo>
                <a:close/>
              </a:path>
            </a:pathLst>
          </a:custGeom>
        </p:spPr>
        <p:txBody>
          <a:bodyPr/>
          <a:lstStyle>
            <a:lvl1pPr>
              <a:defRPr sz="1600"/>
            </a:lvl1pPr>
          </a:lstStyle>
          <a:p>
            <a:endParaRPr lang="id-ID" dirty="0"/>
          </a:p>
        </p:txBody>
      </p:sp>
      <p:sp>
        <p:nvSpPr>
          <p:cNvPr id="5"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437634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0" y="4869712"/>
            <a:ext cx="12192000" cy="1988288"/>
          </a:xfrm>
          <a:prstGeom prst="rect">
            <a:avLst/>
          </a:prstGeom>
          <a:pattFill prst="pct90">
            <a:fgClr>
              <a:srgbClr val="D22630"/>
            </a:fgClr>
            <a:bgClr>
              <a:schemeClr val="accent1">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endParaRPr>
          </a:p>
        </p:txBody>
      </p:sp>
    </p:spTree>
    <p:extLst>
      <p:ext uri="{BB962C8B-B14F-4D97-AF65-F5344CB8AC3E}">
        <p14:creationId xmlns:p14="http://schemas.microsoft.com/office/powerpoint/2010/main" val="2690529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DZL tekstam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9" name="Text Placeholder 8"/>
          <p:cNvSpPr>
            <a:spLocks noGrp="1"/>
          </p:cNvSpPr>
          <p:nvPr>
            <p:ph type="body" sz="quarter" idx="12" hasCustomPrompt="1"/>
          </p:nvPr>
        </p:nvSpPr>
        <p:spPr>
          <a:xfrm>
            <a:off x="1031275" y="1501715"/>
            <a:ext cx="10101096" cy="4572000"/>
          </a:xfrm>
        </p:spPr>
        <p:txBody>
          <a:bodyPr/>
          <a:lstStyle>
            <a:lvl1pPr>
              <a:defRPr baseline="0"/>
            </a:lvl1pPr>
            <a:lvl2pPr>
              <a:defRPr/>
            </a:lvl2pPr>
            <a:lvl3pPr>
              <a:defRPr/>
            </a:lvl3pPr>
            <a:lvl4pPr>
              <a:defRPr/>
            </a:lvl4pPr>
          </a:lstStyle>
          <a:p>
            <a:pPr lvl="0"/>
            <a:r>
              <a:rPr lang="lv-LV" dirty="0"/>
              <a:t>Pamata teksts</a:t>
            </a:r>
            <a:endParaRPr lang="en-US" dirty="0"/>
          </a:p>
          <a:p>
            <a:pPr lvl="1"/>
            <a:r>
              <a:rPr lang="lv-LV" dirty="0"/>
              <a:t>Teksts 2. līmenis</a:t>
            </a:r>
            <a:endParaRPr lang="en-US" dirty="0"/>
          </a:p>
          <a:p>
            <a:pPr lvl="2"/>
            <a:r>
              <a:rPr lang="lv-LV" dirty="0"/>
              <a:t>Teksts 3. līmenis</a:t>
            </a:r>
            <a:endParaRPr lang="en-US" dirty="0"/>
          </a:p>
          <a:p>
            <a:pPr lvl="3"/>
            <a:r>
              <a:rPr lang="lv-LV" dirty="0"/>
              <a:t>4. līmenis</a:t>
            </a:r>
            <a:endParaRPr lang="en-US" dirty="0"/>
          </a:p>
        </p:txBody>
      </p:sp>
      <p:sp>
        <p:nvSpPr>
          <p:cNvPr id="13" name="Title 12"/>
          <p:cNvSpPr>
            <a:spLocks noGrp="1"/>
          </p:cNvSpPr>
          <p:nvPr>
            <p:ph type="title" hasCustomPrompt="1"/>
          </p:nvPr>
        </p:nvSpPr>
        <p:spPr/>
        <p:txBody>
          <a:bodyPr/>
          <a:lstStyle>
            <a:lvl1pPr>
              <a:defRPr baseline="0"/>
            </a:lvl1pPr>
          </a:lstStyle>
          <a:p>
            <a:r>
              <a:rPr lang="lv-LV" dirty="0"/>
              <a:t>GARŠ SLAIDA NOSAUKUMS -  VIRSRAKSTS</a:t>
            </a:r>
          </a:p>
        </p:txBody>
      </p:sp>
    </p:spTree>
    <p:extLst>
      <p:ext uri="{BB962C8B-B14F-4D97-AF65-F5344CB8AC3E}">
        <p14:creationId xmlns:p14="http://schemas.microsoft.com/office/powerpoint/2010/main" val="1630993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11037600" y="6361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3" name="Title 2"/>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42616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2"/>
          <p:cNvSpPr>
            <a:spLocks noGrp="1"/>
          </p:cNvSpPr>
          <p:nvPr>
            <p:ph type="pic" sz="quarter" idx="13"/>
          </p:nvPr>
        </p:nvSpPr>
        <p:spPr>
          <a:xfrm>
            <a:off x="1073436" y="1693300"/>
            <a:ext cx="4320000" cy="3960000"/>
          </a:xfrm>
          <a:prstGeom prst="rect">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5" name="Title 4"/>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568746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Blitz Picture Placeholder">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4814829" y="3764299"/>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7" name="Picture Placeholder 6"/>
          <p:cNvSpPr>
            <a:spLocks noGrp="1"/>
          </p:cNvSpPr>
          <p:nvPr>
            <p:ph type="pic" sz="quarter" idx="11"/>
          </p:nvPr>
        </p:nvSpPr>
        <p:spPr>
          <a:xfrm>
            <a:off x="3159429" y="1762560"/>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3"/>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493652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rofile 4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7" name="Picture Placeholder 4"/>
          <p:cNvSpPr>
            <a:spLocks noGrp="1"/>
          </p:cNvSpPr>
          <p:nvPr>
            <p:ph type="pic" sz="quarter" idx="11"/>
          </p:nvPr>
        </p:nvSpPr>
        <p:spPr>
          <a:xfrm>
            <a:off x="701017" y="1649946"/>
            <a:ext cx="1800000" cy="1800000"/>
          </a:xfrm>
          <a:prstGeom prst="rect">
            <a:avLst/>
          </a:prstGeom>
        </p:spPr>
      </p:sp>
      <p:sp>
        <p:nvSpPr>
          <p:cNvPr id="8" name="Picture Placeholder 5"/>
          <p:cNvSpPr>
            <a:spLocks noGrp="1"/>
          </p:cNvSpPr>
          <p:nvPr>
            <p:ph type="pic" sz="quarter" idx="12"/>
          </p:nvPr>
        </p:nvSpPr>
        <p:spPr>
          <a:xfrm>
            <a:off x="722788" y="3951783"/>
            <a:ext cx="1800000" cy="1800000"/>
          </a:xfrm>
          <a:prstGeom prst="rect">
            <a:avLst/>
          </a:prstGeom>
        </p:spPr>
      </p:sp>
      <p:sp>
        <p:nvSpPr>
          <p:cNvPr id="9" name="Picture Placeholder 4"/>
          <p:cNvSpPr>
            <a:spLocks noGrp="1"/>
          </p:cNvSpPr>
          <p:nvPr>
            <p:ph type="pic" sz="quarter" idx="13"/>
          </p:nvPr>
        </p:nvSpPr>
        <p:spPr>
          <a:xfrm>
            <a:off x="6589204" y="1649946"/>
            <a:ext cx="1800000" cy="1800000"/>
          </a:xfrm>
          <a:prstGeom prst="rect">
            <a:avLst/>
          </a:prstGeom>
        </p:spPr>
      </p:sp>
      <p:sp>
        <p:nvSpPr>
          <p:cNvPr id="10" name="Picture Placeholder 5"/>
          <p:cNvSpPr>
            <a:spLocks noGrp="1"/>
          </p:cNvSpPr>
          <p:nvPr>
            <p:ph type="pic" sz="quarter" idx="14"/>
          </p:nvPr>
        </p:nvSpPr>
        <p:spPr>
          <a:xfrm>
            <a:off x="6610975" y="3951783"/>
            <a:ext cx="1800000" cy="1800000"/>
          </a:xfrm>
          <a:prstGeom prst="rect">
            <a:avLst/>
          </a:prstGeom>
        </p:spPr>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531094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icture placehol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8" name="Picture Placeholder 12"/>
          <p:cNvSpPr>
            <a:spLocks noGrp="1"/>
          </p:cNvSpPr>
          <p:nvPr>
            <p:ph type="pic" sz="quarter" idx="13"/>
          </p:nvPr>
        </p:nvSpPr>
        <p:spPr>
          <a:xfrm>
            <a:off x="1069431" y="2073935"/>
            <a:ext cx="1800000" cy="1548000"/>
          </a:xfrm>
          <a:prstGeom prst="rect">
            <a:avLst/>
          </a:prstGeom>
        </p:spPr>
      </p:sp>
      <p:sp>
        <p:nvSpPr>
          <p:cNvPr id="9" name="Picture Placeholder 13"/>
          <p:cNvSpPr>
            <a:spLocks noGrp="1"/>
          </p:cNvSpPr>
          <p:nvPr>
            <p:ph type="pic" sz="quarter" idx="14"/>
          </p:nvPr>
        </p:nvSpPr>
        <p:spPr>
          <a:xfrm>
            <a:off x="3812500" y="2073935"/>
            <a:ext cx="1800000" cy="1548000"/>
          </a:xfrm>
          <a:prstGeom prst="rect">
            <a:avLst/>
          </a:prstGeom>
        </p:spPr>
      </p:sp>
      <p:sp>
        <p:nvSpPr>
          <p:cNvPr id="10" name="Picture Placeholder 14"/>
          <p:cNvSpPr>
            <a:spLocks noGrp="1"/>
          </p:cNvSpPr>
          <p:nvPr>
            <p:ph type="pic" sz="quarter" idx="15"/>
          </p:nvPr>
        </p:nvSpPr>
        <p:spPr>
          <a:xfrm>
            <a:off x="9319381" y="2073935"/>
            <a:ext cx="1800000" cy="1548000"/>
          </a:xfrm>
          <a:prstGeom prst="rect">
            <a:avLst/>
          </a:prstGeom>
        </p:spPr>
      </p:sp>
      <p:sp>
        <p:nvSpPr>
          <p:cNvPr id="11" name="Picture Placeholder 15"/>
          <p:cNvSpPr>
            <a:spLocks noGrp="1"/>
          </p:cNvSpPr>
          <p:nvPr>
            <p:ph type="pic" sz="quarter" idx="16"/>
          </p:nvPr>
        </p:nvSpPr>
        <p:spPr>
          <a:xfrm>
            <a:off x="6573566" y="2073935"/>
            <a:ext cx="1800000" cy="1548000"/>
          </a:xfrm>
          <a:prstGeom prst="rect">
            <a:avLst/>
          </a:prstGeom>
        </p:spPr>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19457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Blitz Picture Placeholder">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4814830" y="3764299"/>
            <a:ext cx="4298455"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7" name="Picture Placeholder 6"/>
          <p:cNvSpPr>
            <a:spLocks noGrp="1"/>
          </p:cNvSpPr>
          <p:nvPr>
            <p:ph type="pic" sz="quarter" idx="11"/>
          </p:nvPr>
        </p:nvSpPr>
        <p:spPr>
          <a:xfrm>
            <a:off x="3159430" y="1762560"/>
            <a:ext cx="4298455"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2" name="Date Placeholder 1"/>
          <p:cNvSpPr>
            <a:spLocks noGrp="1"/>
          </p:cNvSpPr>
          <p:nvPr>
            <p:ph type="dt" sz="half" idx="13"/>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19970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icture Placehol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11"/>
          <p:cNvSpPr>
            <a:spLocks noGrp="1"/>
          </p:cNvSpPr>
          <p:nvPr>
            <p:ph type="pic" sz="quarter" idx="13"/>
          </p:nvPr>
        </p:nvSpPr>
        <p:spPr>
          <a:xfrm>
            <a:off x="1252003" y="2073935"/>
            <a:ext cx="1620000" cy="1620000"/>
          </a:xfrm>
          <a:prstGeom prst="ellipse">
            <a:avLst/>
          </a:prstGeom>
        </p:spPr>
        <p:txBody>
          <a:bodyPr/>
          <a:lstStyle>
            <a:lvl1pPr>
              <a:defRPr sz="2000"/>
            </a:lvl1pPr>
          </a:lstStyle>
          <a:p>
            <a:endParaRPr lang="id-ID"/>
          </a:p>
        </p:txBody>
      </p:sp>
      <p:sp>
        <p:nvSpPr>
          <p:cNvPr id="5" name="Picture Placeholder 11"/>
          <p:cNvSpPr>
            <a:spLocks noGrp="1"/>
          </p:cNvSpPr>
          <p:nvPr>
            <p:ph type="pic" sz="quarter" idx="14"/>
          </p:nvPr>
        </p:nvSpPr>
        <p:spPr>
          <a:xfrm>
            <a:off x="3957331" y="2073935"/>
            <a:ext cx="1620000" cy="1620000"/>
          </a:xfrm>
          <a:prstGeom prst="ellipse">
            <a:avLst/>
          </a:prstGeom>
        </p:spPr>
        <p:txBody>
          <a:bodyPr/>
          <a:lstStyle>
            <a:lvl1pPr>
              <a:defRPr sz="2000"/>
            </a:lvl1pPr>
          </a:lstStyle>
          <a:p>
            <a:endParaRPr lang="id-ID"/>
          </a:p>
        </p:txBody>
      </p:sp>
      <p:sp>
        <p:nvSpPr>
          <p:cNvPr id="6" name="Picture Placeholder 11"/>
          <p:cNvSpPr>
            <a:spLocks noGrp="1"/>
          </p:cNvSpPr>
          <p:nvPr>
            <p:ph type="pic" sz="quarter" idx="15"/>
          </p:nvPr>
        </p:nvSpPr>
        <p:spPr>
          <a:xfrm>
            <a:off x="9350433" y="2073935"/>
            <a:ext cx="1620000" cy="1620000"/>
          </a:xfrm>
          <a:prstGeom prst="ellipse">
            <a:avLst/>
          </a:prstGeom>
        </p:spPr>
        <p:txBody>
          <a:bodyPr/>
          <a:lstStyle>
            <a:lvl1pPr>
              <a:defRPr sz="2000"/>
            </a:lvl1pPr>
          </a:lstStyle>
          <a:p>
            <a:endParaRPr lang="id-ID"/>
          </a:p>
        </p:txBody>
      </p:sp>
      <p:sp>
        <p:nvSpPr>
          <p:cNvPr id="7" name="Picture Placeholder 11"/>
          <p:cNvSpPr>
            <a:spLocks noGrp="1"/>
          </p:cNvSpPr>
          <p:nvPr>
            <p:ph type="pic" sz="quarter" idx="16"/>
          </p:nvPr>
        </p:nvSpPr>
        <p:spPr>
          <a:xfrm>
            <a:off x="6679688" y="2073935"/>
            <a:ext cx="1620000" cy="1620000"/>
          </a:xfrm>
          <a:prstGeom prst="ellipse">
            <a:avLst/>
          </a:prstGeom>
        </p:spPr>
        <p:txBody>
          <a:bodyPr/>
          <a:lstStyle>
            <a:lvl1pPr>
              <a:defRPr sz="2000"/>
            </a:lvl1pPr>
          </a:lstStyle>
          <a:p>
            <a:endParaRPr lang="id-ID"/>
          </a:p>
        </p:txBody>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8" name="Title 7"/>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374914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Picture Placeholder B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6" name="Picture Placeholder 3"/>
          <p:cNvSpPr>
            <a:spLocks noGrp="1"/>
          </p:cNvSpPr>
          <p:nvPr>
            <p:ph type="pic" sz="quarter" idx="13"/>
          </p:nvPr>
        </p:nvSpPr>
        <p:spPr>
          <a:xfrm>
            <a:off x="1047750" y="1625242"/>
            <a:ext cx="2524125" cy="2524125"/>
          </a:xfrm>
          <a:prstGeom prst="ellipse">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465584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210356" y="978152"/>
            <a:ext cx="1764000" cy="1764000"/>
          </a:xfrm>
          <a:prstGeom prst="ellipse">
            <a:avLst/>
          </a:prstGeom>
        </p:spPr>
      </p:sp>
      <p:sp>
        <p:nvSpPr>
          <p:cNvPr id="2"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3" name="Date Placeholder 2"/>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Tree>
    <p:extLst>
      <p:ext uri="{BB962C8B-B14F-4D97-AF65-F5344CB8AC3E}">
        <p14:creationId xmlns:p14="http://schemas.microsoft.com/office/powerpoint/2010/main" val="3669042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2022116"/>
            <a:ext cx="6639043" cy="26454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034" h="2286000">
                <a:moveTo>
                  <a:pt x="0" y="0"/>
                </a:moveTo>
                <a:lnTo>
                  <a:pt x="5737034" y="0"/>
                </a:lnTo>
                <a:lnTo>
                  <a:pt x="4146804" y="2286000"/>
                </a:lnTo>
                <a:lnTo>
                  <a:pt x="0" y="2286000"/>
                </a:lnTo>
                <a:lnTo>
                  <a:pt x="0" y="0"/>
                </a:ln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1592661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988249"/>
            <a:ext cx="8249265" cy="29986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0 w 6293699"/>
              <a:gd name="connsiteY0" fmla="*/ 6473 h 2286000"/>
              <a:gd name="connsiteX1" fmla="*/ 6293699 w 6293699"/>
              <a:gd name="connsiteY1" fmla="*/ 0 h 2286000"/>
              <a:gd name="connsiteX2" fmla="*/ 4703469 w 6293699"/>
              <a:gd name="connsiteY2" fmla="*/ 2286000 h 2286000"/>
              <a:gd name="connsiteX3" fmla="*/ 556665 w 6293699"/>
              <a:gd name="connsiteY3" fmla="*/ 2286000 h 2286000"/>
              <a:gd name="connsiteX4" fmla="*/ 0 w 6293699"/>
              <a:gd name="connsiteY4" fmla="*/ 6473 h 2286000"/>
              <a:gd name="connsiteX0" fmla="*/ 12946 w 6306645"/>
              <a:gd name="connsiteY0" fmla="*/ 6473 h 2292473"/>
              <a:gd name="connsiteX1" fmla="*/ 6306645 w 6306645"/>
              <a:gd name="connsiteY1" fmla="*/ 0 h 2292473"/>
              <a:gd name="connsiteX2" fmla="*/ 4716415 w 6306645"/>
              <a:gd name="connsiteY2" fmla="*/ 2286000 h 2292473"/>
              <a:gd name="connsiteX3" fmla="*/ 0 w 6306645"/>
              <a:gd name="connsiteY3" fmla="*/ 2292473 h 2292473"/>
              <a:gd name="connsiteX4" fmla="*/ 12946 w 6306645"/>
              <a:gd name="connsiteY4" fmla="*/ 6473 h 229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645" h="2292473">
                <a:moveTo>
                  <a:pt x="12946" y="6473"/>
                </a:moveTo>
                <a:lnTo>
                  <a:pt x="6306645" y="0"/>
                </a:lnTo>
                <a:lnTo>
                  <a:pt x="4716415" y="2286000"/>
                </a:lnTo>
                <a:lnTo>
                  <a:pt x="0" y="2292473"/>
                </a:lnTo>
                <a:cubicBezTo>
                  <a:pt x="4315" y="1530473"/>
                  <a:pt x="8631" y="768473"/>
                  <a:pt x="12946" y="6473"/>
                </a:cubicBez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488407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728" y="2002037"/>
            <a:ext cx="4680000" cy="2636389"/>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994519 w 5737034"/>
              <a:gd name="connsiteY0" fmla="*/ 0 h 2299624"/>
              <a:gd name="connsiteX1" fmla="*/ 5737034 w 5737034"/>
              <a:gd name="connsiteY1" fmla="*/ 13624 h 2299624"/>
              <a:gd name="connsiteX2" fmla="*/ 4146804 w 5737034"/>
              <a:gd name="connsiteY2" fmla="*/ 2299624 h 2299624"/>
              <a:gd name="connsiteX3" fmla="*/ 0 w 5737034"/>
              <a:gd name="connsiteY3" fmla="*/ 2299624 h 2299624"/>
              <a:gd name="connsiteX4" fmla="*/ 994519 w 5737034"/>
              <a:gd name="connsiteY4" fmla="*/ 0 h 2299624"/>
              <a:gd name="connsiteX0" fmla="*/ 286095 w 5028610"/>
              <a:gd name="connsiteY0" fmla="*/ 0 h 2299624"/>
              <a:gd name="connsiteX1" fmla="*/ 5028610 w 5028610"/>
              <a:gd name="connsiteY1" fmla="*/ 13624 h 2299624"/>
              <a:gd name="connsiteX2" fmla="*/ 3438380 w 5028610"/>
              <a:gd name="connsiteY2" fmla="*/ 2299624 h 2299624"/>
              <a:gd name="connsiteX3" fmla="*/ 0 w 5028610"/>
              <a:gd name="connsiteY3" fmla="*/ 2299624 h 2299624"/>
              <a:gd name="connsiteX4" fmla="*/ 286095 w 5028610"/>
              <a:gd name="connsiteY4" fmla="*/ 0 h 2299624"/>
              <a:gd name="connsiteX0" fmla="*/ 29273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92735 w 5028610"/>
              <a:gd name="connsiteY4" fmla="*/ 6296 h 2286000"/>
              <a:gd name="connsiteX0" fmla="*/ 27281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72815 w 5028610"/>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0 h 2286344"/>
              <a:gd name="connsiteX1" fmla="*/ 4782929 w 4782929"/>
              <a:gd name="connsiteY1" fmla="*/ 344 h 2286344"/>
              <a:gd name="connsiteX2" fmla="*/ 3192699 w 4782929"/>
              <a:gd name="connsiteY2" fmla="*/ 2286344 h 2286344"/>
              <a:gd name="connsiteX3" fmla="*/ 0 w 4782929"/>
              <a:gd name="connsiteY3" fmla="*/ 2286344 h 2286344"/>
              <a:gd name="connsiteX4" fmla="*/ 27134 w 4782929"/>
              <a:gd name="connsiteY4" fmla="*/ 0 h 2286344"/>
              <a:gd name="connsiteX0" fmla="*/ 574 w 4756369"/>
              <a:gd name="connsiteY0" fmla="*/ 0 h 2286344"/>
              <a:gd name="connsiteX1" fmla="*/ 4756369 w 4756369"/>
              <a:gd name="connsiteY1" fmla="*/ 344 h 2286344"/>
              <a:gd name="connsiteX2" fmla="*/ 3166139 w 4756369"/>
              <a:gd name="connsiteY2" fmla="*/ 2286344 h 2286344"/>
              <a:gd name="connsiteX3" fmla="*/ 0 w 4756369"/>
              <a:gd name="connsiteY3" fmla="*/ 2286344 h 2286344"/>
              <a:gd name="connsiteX4" fmla="*/ 574 w 4756369"/>
              <a:gd name="connsiteY4" fmla="*/ 0 h 2286344"/>
              <a:gd name="connsiteX0" fmla="*/ 904784 w 4756369"/>
              <a:gd name="connsiteY0" fmla="*/ 15948 h 2286000"/>
              <a:gd name="connsiteX1" fmla="*/ 4756369 w 4756369"/>
              <a:gd name="connsiteY1" fmla="*/ 0 h 2286000"/>
              <a:gd name="connsiteX2" fmla="*/ 3166139 w 4756369"/>
              <a:gd name="connsiteY2" fmla="*/ 2286000 h 2286000"/>
              <a:gd name="connsiteX3" fmla="*/ 0 w 4756369"/>
              <a:gd name="connsiteY3" fmla="*/ 2286000 h 2286000"/>
              <a:gd name="connsiteX4" fmla="*/ 904784 w 4756369"/>
              <a:gd name="connsiteY4" fmla="*/ 15948 h 2286000"/>
              <a:gd name="connsiteX0" fmla="*/ 25012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25012 w 3876597"/>
              <a:gd name="connsiteY4" fmla="*/ 15948 h 2294145"/>
              <a:gd name="connsiteX0" fmla="*/ 16866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16866 w 3876597"/>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335343 w 3927033"/>
              <a:gd name="connsiteY2" fmla="*/ 2286001 h 2294145"/>
              <a:gd name="connsiteX3" fmla="*/ 0 w 3927033"/>
              <a:gd name="connsiteY3" fmla="*/ 2294145 h 2294145"/>
              <a:gd name="connsiteX4" fmla="*/ 16866 w 3927033"/>
              <a:gd name="connsiteY4" fmla="*/ 15948 h 2294145"/>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033" h="2278197">
                <a:moveTo>
                  <a:pt x="16866" y="0"/>
                </a:moveTo>
                <a:lnTo>
                  <a:pt x="3927033" y="864"/>
                </a:lnTo>
                <a:lnTo>
                  <a:pt x="2335343" y="2270053"/>
                </a:lnTo>
                <a:lnTo>
                  <a:pt x="0" y="2278197"/>
                </a:lnTo>
                <a:cubicBezTo>
                  <a:pt x="191" y="1516082"/>
                  <a:pt x="16675" y="762115"/>
                  <a:pt x="16866" y="0"/>
                </a:cubicBezTo>
                <a:close/>
              </a:path>
            </a:pathLst>
          </a:custGeom>
        </p:spPr>
        <p:txBody>
          <a:bodyPr/>
          <a:lstStyle>
            <a:lvl1pPr marL="0" indent="0">
              <a:buNone/>
              <a:defRPr sz="1600"/>
            </a:lvl1pPr>
          </a:lstStyle>
          <a:p>
            <a:endParaRPr lang="id-ID" dirty="0"/>
          </a:p>
        </p:txBody>
      </p:sp>
      <p:sp>
        <p:nvSpPr>
          <p:cNvPr id="3" name="Picture Placeholder 2"/>
          <p:cNvSpPr>
            <a:spLocks noGrp="1"/>
          </p:cNvSpPr>
          <p:nvPr>
            <p:ph type="pic" sz="quarter" idx="14"/>
          </p:nvPr>
        </p:nvSpPr>
        <p:spPr>
          <a:xfrm flipH="1">
            <a:off x="7502272" y="2003038"/>
            <a:ext cx="4680000" cy="2646000"/>
          </a:xfrm>
          <a:custGeom>
            <a:avLst/>
            <a:gdLst>
              <a:gd name="connsiteX0" fmla="*/ 0 w 2640730"/>
              <a:gd name="connsiteY0" fmla="*/ 0 h 2646000"/>
              <a:gd name="connsiteX1" fmla="*/ 2640730 w 2640730"/>
              <a:gd name="connsiteY1" fmla="*/ 0 h 2646000"/>
              <a:gd name="connsiteX2" fmla="*/ 2640730 w 2640730"/>
              <a:gd name="connsiteY2" fmla="*/ 2646000 h 2646000"/>
              <a:gd name="connsiteX3" fmla="*/ 0 w 2640730"/>
              <a:gd name="connsiteY3" fmla="*/ 2646000 h 2646000"/>
              <a:gd name="connsiteX4" fmla="*/ 0 w 2640730"/>
              <a:gd name="connsiteY4" fmla="*/ 0 h 2646000"/>
              <a:gd name="connsiteX0" fmla="*/ 0 w 4497811"/>
              <a:gd name="connsiteY0" fmla="*/ 0 h 2646000"/>
              <a:gd name="connsiteX1" fmla="*/ 2640730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659428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734219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811" h="2646000">
                <a:moveTo>
                  <a:pt x="0" y="0"/>
                </a:moveTo>
                <a:lnTo>
                  <a:pt x="2734219" y="0"/>
                </a:lnTo>
                <a:lnTo>
                  <a:pt x="4497811" y="2636573"/>
                </a:lnTo>
                <a:lnTo>
                  <a:pt x="0" y="2646000"/>
                </a:lnTo>
                <a:lnTo>
                  <a:pt x="0" y="0"/>
                </a:lnTo>
                <a:close/>
              </a:path>
            </a:pathLst>
          </a:custGeom>
        </p:spPr>
        <p:txBody>
          <a:bodyPr/>
          <a:lstStyle>
            <a:lvl1pPr>
              <a:defRPr sz="1600"/>
            </a:lvl1pPr>
          </a:lstStyle>
          <a:p>
            <a:endParaRPr lang="id-ID" dirty="0"/>
          </a:p>
        </p:txBody>
      </p:sp>
      <p:sp>
        <p:nvSpPr>
          <p:cNvPr id="5"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723161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DZL tekstam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9" name="Text Placeholder 8"/>
          <p:cNvSpPr>
            <a:spLocks noGrp="1"/>
          </p:cNvSpPr>
          <p:nvPr>
            <p:ph type="body" sz="quarter" idx="12" hasCustomPrompt="1"/>
          </p:nvPr>
        </p:nvSpPr>
        <p:spPr>
          <a:xfrm>
            <a:off x="1031275" y="1501715"/>
            <a:ext cx="10101096" cy="4572000"/>
          </a:xfrm>
        </p:spPr>
        <p:txBody>
          <a:bodyPr/>
          <a:lstStyle>
            <a:lvl1pPr>
              <a:defRPr baseline="0"/>
            </a:lvl1pPr>
            <a:lvl2pPr>
              <a:defRPr/>
            </a:lvl2pPr>
            <a:lvl3pPr>
              <a:defRPr/>
            </a:lvl3pPr>
            <a:lvl4pPr>
              <a:defRPr/>
            </a:lvl4pPr>
          </a:lstStyle>
          <a:p>
            <a:pPr lvl="0"/>
            <a:r>
              <a:rPr lang="lv-LV" dirty="0"/>
              <a:t>Pamata teksts</a:t>
            </a:r>
            <a:endParaRPr lang="en-US" dirty="0"/>
          </a:p>
          <a:p>
            <a:pPr lvl="1"/>
            <a:r>
              <a:rPr lang="lv-LV" dirty="0"/>
              <a:t>Teksts 2. līmenis</a:t>
            </a:r>
            <a:endParaRPr lang="en-US" dirty="0"/>
          </a:p>
          <a:p>
            <a:pPr lvl="2"/>
            <a:r>
              <a:rPr lang="lv-LV" dirty="0"/>
              <a:t>Teksts 3. līmenis</a:t>
            </a:r>
            <a:endParaRPr lang="en-US" dirty="0"/>
          </a:p>
          <a:p>
            <a:pPr lvl="3"/>
            <a:r>
              <a:rPr lang="lv-LV" dirty="0"/>
              <a:t>4. līmenis</a:t>
            </a:r>
            <a:endParaRPr lang="en-US" dirty="0"/>
          </a:p>
        </p:txBody>
      </p:sp>
      <p:sp>
        <p:nvSpPr>
          <p:cNvPr id="13" name="Title 12"/>
          <p:cNvSpPr>
            <a:spLocks noGrp="1"/>
          </p:cNvSpPr>
          <p:nvPr>
            <p:ph type="title" hasCustomPrompt="1"/>
          </p:nvPr>
        </p:nvSpPr>
        <p:spPr/>
        <p:txBody>
          <a:bodyPr/>
          <a:lstStyle>
            <a:lvl1pPr>
              <a:defRPr baseline="0"/>
            </a:lvl1pPr>
          </a:lstStyle>
          <a:p>
            <a:r>
              <a:rPr lang="lv-LV" dirty="0"/>
              <a:t>GARŠ SLAIDA NOSAUKUMS -  VIRSRAKSTS</a:t>
            </a:r>
          </a:p>
        </p:txBody>
      </p:sp>
    </p:spTree>
    <p:extLst>
      <p:ext uri="{BB962C8B-B14F-4D97-AF65-F5344CB8AC3E}">
        <p14:creationId xmlns:p14="http://schemas.microsoft.com/office/powerpoint/2010/main" val="2224677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11037600" y="6361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4" name="Date Placeholder 3"/>
          <p:cNvSpPr>
            <a:spLocks noGrp="1"/>
          </p:cNvSpPr>
          <p:nvPr>
            <p:ph type="dt" sz="half" idx="11"/>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3" name="Title 2"/>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515735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2"/>
          <p:cNvSpPr>
            <a:spLocks noGrp="1"/>
          </p:cNvSpPr>
          <p:nvPr>
            <p:ph type="pic" sz="quarter" idx="13"/>
          </p:nvPr>
        </p:nvSpPr>
        <p:spPr>
          <a:xfrm>
            <a:off x="1073436" y="1693300"/>
            <a:ext cx="4320000" cy="3960000"/>
          </a:xfrm>
          <a:prstGeom prst="rect">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5" name="Title 4"/>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120928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Blitz Picture Placeholder">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4814829" y="3764299"/>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7" name="Picture Placeholder 6"/>
          <p:cNvSpPr>
            <a:spLocks noGrp="1"/>
          </p:cNvSpPr>
          <p:nvPr>
            <p:ph type="pic" sz="quarter" idx="11"/>
          </p:nvPr>
        </p:nvSpPr>
        <p:spPr>
          <a:xfrm>
            <a:off x="3159429" y="1762560"/>
            <a:ext cx="4298454" cy="1918884"/>
          </a:xfrm>
          <a:custGeom>
            <a:avLst/>
            <a:gdLst>
              <a:gd name="connsiteX0" fmla="*/ 0 w 1403372"/>
              <a:gd name="connsiteY0" fmla="*/ 0 h 1709705"/>
              <a:gd name="connsiteX1" fmla="*/ 1403372 w 1403372"/>
              <a:gd name="connsiteY1" fmla="*/ 0 h 1709705"/>
              <a:gd name="connsiteX2" fmla="*/ 1403372 w 1403372"/>
              <a:gd name="connsiteY2" fmla="*/ 1709705 h 1709705"/>
              <a:gd name="connsiteX3" fmla="*/ 0 w 1403372"/>
              <a:gd name="connsiteY3" fmla="*/ 1709705 h 1709705"/>
              <a:gd name="connsiteX4" fmla="*/ 0 w 1403372"/>
              <a:gd name="connsiteY4" fmla="*/ 0 h 1709705"/>
              <a:gd name="connsiteX0" fmla="*/ 0 w 2598783"/>
              <a:gd name="connsiteY0" fmla="*/ 0 h 1709705"/>
              <a:gd name="connsiteX1" fmla="*/ 2598783 w 2598783"/>
              <a:gd name="connsiteY1" fmla="*/ 0 h 1709705"/>
              <a:gd name="connsiteX2" fmla="*/ 1403372 w 2598783"/>
              <a:gd name="connsiteY2" fmla="*/ 1709705 h 1709705"/>
              <a:gd name="connsiteX3" fmla="*/ 0 w 2598783"/>
              <a:gd name="connsiteY3" fmla="*/ 1709705 h 1709705"/>
              <a:gd name="connsiteX4" fmla="*/ 0 w 2598783"/>
              <a:gd name="connsiteY4" fmla="*/ 0 h 1709705"/>
              <a:gd name="connsiteX0" fmla="*/ 1231094 w 3829877"/>
              <a:gd name="connsiteY0" fmla="*/ 0 h 1709705"/>
              <a:gd name="connsiteX1" fmla="*/ 3829877 w 3829877"/>
              <a:gd name="connsiteY1" fmla="*/ 0 h 1709705"/>
              <a:gd name="connsiteX2" fmla="*/ 2634466 w 3829877"/>
              <a:gd name="connsiteY2" fmla="*/ 1709705 h 1709705"/>
              <a:gd name="connsiteX3" fmla="*/ 0 w 3829877"/>
              <a:gd name="connsiteY3" fmla="*/ 1709705 h 1709705"/>
              <a:gd name="connsiteX4" fmla="*/ 1231094 w 3829877"/>
              <a:gd name="connsiteY4" fmla="*/ 0 h 170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877" h="1709705">
                <a:moveTo>
                  <a:pt x="1231094" y="0"/>
                </a:moveTo>
                <a:lnTo>
                  <a:pt x="3829877" y="0"/>
                </a:lnTo>
                <a:lnTo>
                  <a:pt x="2634466" y="1709705"/>
                </a:lnTo>
                <a:lnTo>
                  <a:pt x="0" y="1709705"/>
                </a:lnTo>
                <a:lnTo>
                  <a:pt x="1231094" y="0"/>
                </a:lnTo>
                <a:close/>
              </a:path>
            </a:pathLst>
          </a:custGeom>
        </p:spPr>
        <p:txBody>
          <a:bodyPr/>
          <a:lstStyle>
            <a:lvl1pPr>
              <a:defRPr sz="1200"/>
            </a:lvl1pPr>
          </a:lstStyle>
          <a:p>
            <a:endParaRPr lang="id-ID" dirty="0"/>
          </a:p>
        </p:txBody>
      </p:sp>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3"/>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768129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rofile 4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7" name="Picture Placeholder 4"/>
          <p:cNvSpPr>
            <a:spLocks noGrp="1"/>
          </p:cNvSpPr>
          <p:nvPr>
            <p:ph type="pic" sz="quarter" idx="11"/>
          </p:nvPr>
        </p:nvSpPr>
        <p:spPr>
          <a:xfrm>
            <a:off x="701017" y="1649946"/>
            <a:ext cx="1800000" cy="1800000"/>
          </a:xfrm>
          <a:prstGeom prst="rect">
            <a:avLst/>
          </a:prstGeom>
        </p:spPr>
      </p:sp>
      <p:sp>
        <p:nvSpPr>
          <p:cNvPr id="8" name="Picture Placeholder 5"/>
          <p:cNvSpPr>
            <a:spLocks noGrp="1"/>
          </p:cNvSpPr>
          <p:nvPr>
            <p:ph type="pic" sz="quarter" idx="12"/>
          </p:nvPr>
        </p:nvSpPr>
        <p:spPr>
          <a:xfrm>
            <a:off x="722788" y="3951783"/>
            <a:ext cx="1800000" cy="1800000"/>
          </a:xfrm>
          <a:prstGeom prst="rect">
            <a:avLst/>
          </a:prstGeom>
        </p:spPr>
      </p:sp>
      <p:sp>
        <p:nvSpPr>
          <p:cNvPr id="9" name="Picture Placeholder 4"/>
          <p:cNvSpPr>
            <a:spLocks noGrp="1"/>
          </p:cNvSpPr>
          <p:nvPr>
            <p:ph type="pic" sz="quarter" idx="13"/>
          </p:nvPr>
        </p:nvSpPr>
        <p:spPr>
          <a:xfrm>
            <a:off x="6589204" y="1649946"/>
            <a:ext cx="1800000" cy="1800000"/>
          </a:xfrm>
          <a:prstGeom prst="rect">
            <a:avLst/>
          </a:prstGeom>
        </p:spPr>
      </p:sp>
      <p:sp>
        <p:nvSpPr>
          <p:cNvPr id="10" name="Picture Placeholder 5"/>
          <p:cNvSpPr>
            <a:spLocks noGrp="1"/>
          </p:cNvSpPr>
          <p:nvPr>
            <p:ph type="pic" sz="quarter" idx="14"/>
          </p:nvPr>
        </p:nvSpPr>
        <p:spPr>
          <a:xfrm>
            <a:off x="6610975" y="3951783"/>
            <a:ext cx="1800000" cy="1800000"/>
          </a:xfrm>
          <a:prstGeom prst="rect">
            <a:avLst/>
          </a:prstGeom>
        </p:spPr>
      </p:sp>
      <p:sp>
        <p:nvSpPr>
          <p:cNvPr id="2" name="Date Placeholder 1"/>
          <p:cNvSpPr>
            <a:spLocks noGrp="1"/>
          </p:cNvSpPr>
          <p:nvPr>
            <p:ph type="dt" sz="half" idx="15"/>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906597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Profile 4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7" name="Picture Placeholder 4"/>
          <p:cNvSpPr>
            <a:spLocks noGrp="1"/>
          </p:cNvSpPr>
          <p:nvPr>
            <p:ph type="pic" sz="quarter" idx="11"/>
          </p:nvPr>
        </p:nvSpPr>
        <p:spPr>
          <a:xfrm>
            <a:off x="701017" y="1649946"/>
            <a:ext cx="1800000" cy="1800000"/>
          </a:xfrm>
          <a:prstGeom prst="rect">
            <a:avLst/>
          </a:prstGeom>
        </p:spPr>
      </p:sp>
      <p:sp>
        <p:nvSpPr>
          <p:cNvPr id="8" name="Picture Placeholder 5"/>
          <p:cNvSpPr>
            <a:spLocks noGrp="1"/>
          </p:cNvSpPr>
          <p:nvPr>
            <p:ph type="pic" sz="quarter" idx="12"/>
          </p:nvPr>
        </p:nvSpPr>
        <p:spPr>
          <a:xfrm>
            <a:off x="722788" y="3951783"/>
            <a:ext cx="1800000" cy="1800000"/>
          </a:xfrm>
          <a:prstGeom prst="rect">
            <a:avLst/>
          </a:prstGeom>
        </p:spPr>
      </p:sp>
      <p:sp>
        <p:nvSpPr>
          <p:cNvPr id="9" name="Picture Placeholder 4"/>
          <p:cNvSpPr>
            <a:spLocks noGrp="1"/>
          </p:cNvSpPr>
          <p:nvPr>
            <p:ph type="pic" sz="quarter" idx="13"/>
          </p:nvPr>
        </p:nvSpPr>
        <p:spPr>
          <a:xfrm>
            <a:off x="6589204" y="1649946"/>
            <a:ext cx="1800000" cy="1800000"/>
          </a:xfrm>
          <a:prstGeom prst="rect">
            <a:avLst/>
          </a:prstGeom>
        </p:spPr>
      </p:sp>
      <p:sp>
        <p:nvSpPr>
          <p:cNvPr id="10" name="Picture Placeholder 5"/>
          <p:cNvSpPr>
            <a:spLocks noGrp="1"/>
          </p:cNvSpPr>
          <p:nvPr>
            <p:ph type="pic" sz="quarter" idx="14"/>
          </p:nvPr>
        </p:nvSpPr>
        <p:spPr>
          <a:xfrm>
            <a:off x="6610975" y="3951783"/>
            <a:ext cx="1800000" cy="1800000"/>
          </a:xfrm>
          <a:prstGeom prst="rect">
            <a:avLst/>
          </a:prstGeom>
        </p:spPr>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384685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icture placehol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8" name="Picture Placeholder 12"/>
          <p:cNvSpPr>
            <a:spLocks noGrp="1"/>
          </p:cNvSpPr>
          <p:nvPr>
            <p:ph type="pic" sz="quarter" idx="13"/>
          </p:nvPr>
        </p:nvSpPr>
        <p:spPr>
          <a:xfrm>
            <a:off x="1069431" y="2073935"/>
            <a:ext cx="1800000" cy="1548000"/>
          </a:xfrm>
          <a:prstGeom prst="rect">
            <a:avLst/>
          </a:prstGeom>
        </p:spPr>
      </p:sp>
      <p:sp>
        <p:nvSpPr>
          <p:cNvPr id="9" name="Picture Placeholder 13"/>
          <p:cNvSpPr>
            <a:spLocks noGrp="1"/>
          </p:cNvSpPr>
          <p:nvPr>
            <p:ph type="pic" sz="quarter" idx="14"/>
          </p:nvPr>
        </p:nvSpPr>
        <p:spPr>
          <a:xfrm>
            <a:off x="3812500" y="2073935"/>
            <a:ext cx="1800000" cy="1548000"/>
          </a:xfrm>
          <a:prstGeom prst="rect">
            <a:avLst/>
          </a:prstGeom>
        </p:spPr>
      </p:sp>
      <p:sp>
        <p:nvSpPr>
          <p:cNvPr id="10" name="Picture Placeholder 14"/>
          <p:cNvSpPr>
            <a:spLocks noGrp="1"/>
          </p:cNvSpPr>
          <p:nvPr>
            <p:ph type="pic" sz="quarter" idx="15"/>
          </p:nvPr>
        </p:nvSpPr>
        <p:spPr>
          <a:xfrm>
            <a:off x="9319381" y="2073935"/>
            <a:ext cx="1800000" cy="1548000"/>
          </a:xfrm>
          <a:prstGeom prst="rect">
            <a:avLst/>
          </a:prstGeom>
        </p:spPr>
      </p:sp>
      <p:sp>
        <p:nvSpPr>
          <p:cNvPr id="11" name="Picture Placeholder 15"/>
          <p:cNvSpPr>
            <a:spLocks noGrp="1"/>
          </p:cNvSpPr>
          <p:nvPr>
            <p:ph type="pic" sz="quarter" idx="16"/>
          </p:nvPr>
        </p:nvSpPr>
        <p:spPr>
          <a:xfrm>
            <a:off x="6573566" y="2073935"/>
            <a:ext cx="1800000" cy="1548000"/>
          </a:xfrm>
          <a:prstGeom prst="rect">
            <a:avLst/>
          </a:prstGeom>
        </p:spPr>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609631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icture Placehol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4" name="Picture Placeholder 11"/>
          <p:cNvSpPr>
            <a:spLocks noGrp="1"/>
          </p:cNvSpPr>
          <p:nvPr>
            <p:ph type="pic" sz="quarter" idx="13"/>
          </p:nvPr>
        </p:nvSpPr>
        <p:spPr>
          <a:xfrm>
            <a:off x="1252003" y="2073935"/>
            <a:ext cx="1620000" cy="1620000"/>
          </a:xfrm>
          <a:prstGeom prst="ellipse">
            <a:avLst/>
          </a:prstGeom>
        </p:spPr>
        <p:txBody>
          <a:bodyPr/>
          <a:lstStyle>
            <a:lvl1pPr>
              <a:defRPr sz="2000"/>
            </a:lvl1pPr>
          </a:lstStyle>
          <a:p>
            <a:endParaRPr lang="id-ID"/>
          </a:p>
        </p:txBody>
      </p:sp>
      <p:sp>
        <p:nvSpPr>
          <p:cNvPr id="5" name="Picture Placeholder 11"/>
          <p:cNvSpPr>
            <a:spLocks noGrp="1"/>
          </p:cNvSpPr>
          <p:nvPr>
            <p:ph type="pic" sz="quarter" idx="14"/>
          </p:nvPr>
        </p:nvSpPr>
        <p:spPr>
          <a:xfrm>
            <a:off x="3957331" y="2073935"/>
            <a:ext cx="1620000" cy="1620000"/>
          </a:xfrm>
          <a:prstGeom prst="ellipse">
            <a:avLst/>
          </a:prstGeom>
        </p:spPr>
        <p:txBody>
          <a:bodyPr/>
          <a:lstStyle>
            <a:lvl1pPr>
              <a:defRPr sz="2000"/>
            </a:lvl1pPr>
          </a:lstStyle>
          <a:p>
            <a:endParaRPr lang="id-ID"/>
          </a:p>
        </p:txBody>
      </p:sp>
      <p:sp>
        <p:nvSpPr>
          <p:cNvPr id="6" name="Picture Placeholder 11"/>
          <p:cNvSpPr>
            <a:spLocks noGrp="1"/>
          </p:cNvSpPr>
          <p:nvPr>
            <p:ph type="pic" sz="quarter" idx="15"/>
          </p:nvPr>
        </p:nvSpPr>
        <p:spPr>
          <a:xfrm>
            <a:off x="9350433" y="2073935"/>
            <a:ext cx="1620000" cy="1620000"/>
          </a:xfrm>
          <a:prstGeom prst="ellipse">
            <a:avLst/>
          </a:prstGeom>
        </p:spPr>
        <p:txBody>
          <a:bodyPr/>
          <a:lstStyle>
            <a:lvl1pPr>
              <a:defRPr sz="2000"/>
            </a:lvl1pPr>
          </a:lstStyle>
          <a:p>
            <a:endParaRPr lang="id-ID"/>
          </a:p>
        </p:txBody>
      </p:sp>
      <p:sp>
        <p:nvSpPr>
          <p:cNvPr id="7" name="Picture Placeholder 11"/>
          <p:cNvSpPr>
            <a:spLocks noGrp="1"/>
          </p:cNvSpPr>
          <p:nvPr>
            <p:ph type="pic" sz="quarter" idx="16"/>
          </p:nvPr>
        </p:nvSpPr>
        <p:spPr>
          <a:xfrm>
            <a:off x="6679688" y="2073935"/>
            <a:ext cx="1620000" cy="1620000"/>
          </a:xfrm>
          <a:prstGeom prst="ellipse">
            <a:avLst/>
          </a:prstGeom>
        </p:spPr>
        <p:txBody>
          <a:bodyPr/>
          <a:lstStyle>
            <a:lvl1pPr>
              <a:defRPr sz="2000"/>
            </a:lvl1pPr>
          </a:lstStyle>
          <a:p>
            <a:endParaRPr lang="id-ID"/>
          </a:p>
        </p:txBody>
      </p:sp>
      <p:sp>
        <p:nvSpPr>
          <p:cNvPr id="2" name="Date Placeholder 1"/>
          <p:cNvSpPr>
            <a:spLocks noGrp="1"/>
          </p:cNvSpPr>
          <p:nvPr>
            <p:ph type="dt" sz="half" idx="17"/>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8" name="Title 7"/>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988089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Picture Placeholder B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solidFill>
                  <a:srgbClr val="FFFFFF"/>
                </a:solidFill>
              </a:rPr>
              <a:pPr/>
              <a:t>‹#›</a:t>
            </a:fld>
            <a:endParaRPr lang="id-ID" dirty="0">
              <a:solidFill>
                <a:srgbClr val="FFFFFF"/>
              </a:solidFill>
            </a:endParaRPr>
          </a:p>
        </p:txBody>
      </p:sp>
      <p:sp>
        <p:nvSpPr>
          <p:cNvPr id="6" name="Picture Placeholder 3"/>
          <p:cNvSpPr>
            <a:spLocks noGrp="1"/>
          </p:cNvSpPr>
          <p:nvPr>
            <p:ph type="pic" sz="quarter" idx="13"/>
          </p:nvPr>
        </p:nvSpPr>
        <p:spPr>
          <a:xfrm>
            <a:off x="1047750" y="1625242"/>
            <a:ext cx="2524125" cy="2524125"/>
          </a:xfrm>
          <a:prstGeom prst="ellipse">
            <a:avLst/>
          </a:prstGeom>
        </p:spPr>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07230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210356" y="978152"/>
            <a:ext cx="1764000" cy="1764000"/>
          </a:xfrm>
          <a:prstGeom prst="ellipse">
            <a:avLst/>
          </a:prstGeom>
        </p:spPr>
      </p:sp>
      <p:sp>
        <p:nvSpPr>
          <p:cNvPr id="2"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3" name="Date Placeholder 2"/>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Tree>
    <p:extLst>
      <p:ext uri="{BB962C8B-B14F-4D97-AF65-F5344CB8AC3E}">
        <p14:creationId xmlns:p14="http://schemas.microsoft.com/office/powerpoint/2010/main" val="1968957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2022116"/>
            <a:ext cx="6639043" cy="26454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034" h="2286000">
                <a:moveTo>
                  <a:pt x="0" y="0"/>
                </a:moveTo>
                <a:lnTo>
                  <a:pt x="5737034" y="0"/>
                </a:lnTo>
                <a:lnTo>
                  <a:pt x="4146804" y="2286000"/>
                </a:lnTo>
                <a:lnTo>
                  <a:pt x="0" y="2286000"/>
                </a:lnTo>
                <a:lnTo>
                  <a:pt x="0" y="0"/>
                </a:ln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92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075982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988249"/>
            <a:ext cx="8249265" cy="2998618"/>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0 w 6293699"/>
              <a:gd name="connsiteY0" fmla="*/ 6473 h 2286000"/>
              <a:gd name="connsiteX1" fmla="*/ 6293699 w 6293699"/>
              <a:gd name="connsiteY1" fmla="*/ 0 h 2286000"/>
              <a:gd name="connsiteX2" fmla="*/ 4703469 w 6293699"/>
              <a:gd name="connsiteY2" fmla="*/ 2286000 h 2286000"/>
              <a:gd name="connsiteX3" fmla="*/ 556665 w 6293699"/>
              <a:gd name="connsiteY3" fmla="*/ 2286000 h 2286000"/>
              <a:gd name="connsiteX4" fmla="*/ 0 w 6293699"/>
              <a:gd name="connsiteY4" fmla="*/ 6473 h 2286000"/>
              <a:gd name="connsiteX0" fmla="*/ 12946 w 6306645"/>
              <a:gd name="connsiteY0" fmla="*/ 6473 h 2292473"/>
              <a:gd name="connsiteX1" fmla="*/ 6306645 w 6306645"/>
              <a:gd name="connsiteY1" fmla="*/ 0 h 2292473"/>
              <a:gd name="connsiteX2" fmla="*/ 4716415 w 6306645"/>
              <a:gd name="connsiteY2" fmla="*/ 2286000 h 2292473"/>
              <a:gd name="connsiteX3" fmla="*/ 0 w 6306645"/>
              <a:gd name="connsiteY3" fmla="*/ 2292473 h 2292473"/>
              <a:gd name="connsiteX4" fmla="*/ 12946 w 6306645"/>
              <a:gd name="connsiteY4" fmla="*/ 6473 h 229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645" h="2292473">
                <a:moveTo>
                  <a:pt x="12946" y="6473"/>
                </a:moveTo>
                <a:lnTo>
                  <a:pt x="6306645" y="0"/>
                </a:lnTo>
                <a:lnTo>
                  <a:pt x="4716415" y="2286000"/>
                </a:lnTo>
                <a:lnTo>
                  <a:pt x="0" y="2292473"/>
                </a:lnTo>
                <a:cubicBezTo>
                  <a:pt x="4315" y="1530473"/>
                  <a:pt x="8631" y="768473"/>
                  <a:pt x="12946" y="6473"/>
                </a:cubicBezTo>
                <a:close/>
              </a:path>
            </a:pathLst>
          </a:custGeom>
        </p:spPr>
        <p:txBody>
          <a:bodyPr/>
          <a:lstStyle>
            <a:lvl1pPr>
              <a:defRPr sz="1600"/>
            </a:lvl1pPr>
          </a:lstStyle>
          <a:p>
            <a:endParaRPr lang="id-ID"/>
          </a:p>
        </p:txBody>
      </p:sp>
      <p:sp>
        <p:nvSpPr>
          <p:cNvPr id="3"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4"/>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4185422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About U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728" y="2002037"/>
            <a:ext cx="4680000" cy="2636389"/>
          </a:xfrm>
          <a:custGeom>
            <a:avLst/>
            <a:gdLst>
              <a:gd name="connsiteX0" fmla="*/ 0 w 4146804"/>
              <a:gd name="connsiteY0" fmla="*/ 0 h 2286000"/>
              <a:gd name="connsiteX1" fmla="*/ 4146804 w 4146804"/>
              <a:gd name="connsiteY1" fmla="*/ 0 h 2286000"/>
              <a:gd name="connsiteX2" fmla="*/ 4146804 w 4146804"/>
              <a:gd name="connsiteY2" fmla="*/ 2286000 h 2286000"/>
              <a:gd name="connsiteX3" fmla="*/ 0 w 4146804"/>
              <a:gd name="connsiteY3" fmla="*/ 2286000 h 2286000"/>
              <a:gd name="connsiteX4" fmla="*/ 0 w 4146804"/>
              <a:gd name="connsiteY4" fmla="*/ 0 h 2286000"/>
              <a:gd name="connsiteX0" fmla="*/ 0 w 5681887"/>
              <a:gd name="connsiteY0" fmla="*/ 0 h 2286000"/>
              <a:gd name="connsiteX1" fmla="*/ 5681887 w 5681887"/>
              <a:gd name="connsiteY1" fmla="*/ 5542 h 2286000"/>
              <a:gd name="connsiteX2" fmla="*/ 4146804 w 5681887"/>
              <a:gd name="connsiteY2" fmla="*/ 2286000 h 2286000"/>
              <a:gd name="connsiteX3" fmla="*/ 0 w 5681887"/>
              <a:gd name="connsiteY3" fmla="*/ 2286000 h 2286000"/>
              <a:gd name="connsiteX4" fmla="*/ 0 w 5681887"/>
              <a:gd name="connsiteY4" fmla="*/ 0 h 2286000"/>
              <a:gd name="connsiteX0" fmla="*/ 0 w 5759473"/>
              <a:gd name="connsiteY0" fmla="*/ 0 h 2286000"/>
              <a:gd name="connsiteX1" fmla="*/ 5759473 w 5759473"/>
              <a:gd name="connsiteY1" fmla="*/ 0 h 2286000"/>
              <a:gd name="connsiteX2" fmla="*/ 4146804 w 5759473"/>
              <a:gd name="connsiteY2" fmla="*/ 2286000 h 2286000"/>
              <a:gd name="connsiteX3" fmla="*/ 0 w 5759473"/>
              <a:gd name="connsiteY3" fmla="*/ 2286000 h 2286000"/>
              <a:gd name="connsiteX4" fmla="*/ 0 w 5759473"/>
              <a:gd name="connsiteY4" fmla="*/ 0 h 2286000"/>
              <a:gd name="connsiteX0" fmla="*/ 0 w 5737034"/>
              <a:gd name="connsiteY0" fmla="*/ 0 h 2286000"/>
              <a:gd name="connsiteX1" fmla="*/ 5737034 w 5737034"/>
              <a:gd name="connsiteY1" fmla="*/ 0 h 2286000"/>
              <a:gd name="connsiteX2" fmla="*/ 4146804 w 5737034"/>
              <a:gd name="connsiteY2" fmla="*/ 2286000 h 2286000"/>
              <a:gd name="connsiteX3" fmla="*/ 0 w 5737034"/>
              <a:gd name="connsiteY3" fmla="*/ 2286000 h 2286000"/>
              <a:gd name="connsiteX4" fmla="*/ 0 w 5737034"/>
              <a:gd name="connsiteY4" fmla="*/ 0 h 2286000"/>
              <a:gd name="connsiteX0" fmla="*/ 994519 w 5737034"/>
              <a:gd name="connsiteY0" fmla="*/ 0 h 2299624"/>
              <a:gd name="connsiteX1" fmla="*/ 5737034 w 5737034"/>
              <a:gd name="connsiteY1" fmla="*/ 13624 h 2299624"/>
              <a:gd name="connsiteX2" fmla="*/ 4146804 w 5737034"/>
              <a:gd name="connsiteY2" fmla="*/ 2299624 h 2299624"/>
              <a:gd name="connsiteX3" fmla="*/ 0 w 5737034"/>
              <a:gd name="connsiteY3" fmla="*/ 2299624 h 2299624"/>
              <a:gd name="connsiteX4" fmla="*/ 994519 w 5737034"/>
              <a:gd name="connsiteY4" fmla="*/ 0 h 2299624"/>
              <a:gd name="connsiteX0" fmla="*/ 286095 w 5028610"/>
              <a:gd name="connsiteY0" fmla="*/ 0 h 2299624"/>
              <a:gd name="connsiteX1" fmla="*/ 5028610 w 5028610"/>
              <a:gd name="connsiteY1" fmla="*/ 13624 h 2299624"/>
              <a:gd name="connsiteX2" fmla="*/ 3438380 w 5028610"/>
              <a:gd name="connsiteY2" fmla="*/ 2299624 h 2299624"/>
              <a:gd name="connsiteX3" fmla="*/ 0 w 5028610"/>
              <a:gd name="connsiteY3" fmla="*/ 2299624 h 2299624"/>
              <a:gd name="connsiteX4" fmla="*/ 286095 w 5028610"/>
              <a:gd name="connsiteY4" fmla="*/ 0 h 2299624"/>
              <a:gd name="connsiteX0" fmla="*/ 29273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92735 w 5028610"/>
              <a:gd name="connsiteY4" fmla="*/ 6296 h 2286000"/>
              <a:gd name="connsiteX0" fmla="*/ 272815 w 5028610"/>
              <a:gd name="connsiteY0" fmla="*/ 6296 h 2286000"/>
              <a:gd name="connsiteX1" fmla="*/ 5028610 w 5028610"/>
              <a:gd name="connsiteY1" fmla="*/ 0 h 2286000"/>
              <a:gd name="connsiteX2" fmla="*/ 3438380 w 5028610"/>
              <a:gd name="connsiteY2" fmla="*/ 2286000 h 2286000"/>
              <a:gd name="connsiteX3" fmla="*/ 0 w 5028610"/>
              <a:gd name="connsiteY3" fmla="*/ 2286000 h 2286000"/>
              <a:gd name="connsiteX4" fmla="*/ 272815 w 5028610"/>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66974 w 4822769"/>
              <a:gd name="connsiteY0" fmla="*/ 6296 h 2286000"/>
              <a:gd name="connsiteX1" fmla="*/ 4822769 w 4822769"/>
              <a:gd name="connsiteY1" fmla="*/ 0 h 2286000"/>
              <a:gd name="connsiteX2" fmla="*/ 3232539 w 4822769"/>
              <a:gd name="connsiteY2" fmla="*/ 2286000 h 2286000"/>
              <a:gd name="connsiteX3" fmla="*/ 0 w 4822769"/>
              <a:gd name="connsiteY3" fmla="*/ 2286000 h 2286000"/>
              <a:gd name="connsiteX4" fmla="*/ 66974 w 482276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6296 h 2286000"/>
              <a:gd name="connsiteX1" fmla="*/ 4782929 w 4782929"/>
              <a:gd name="connsiteY1" fmla="*/ 0 h 2286000"/>
              <a:gd name="connsiteX2" fmla="*/ 3192699 w 4782929"/>
              <a:gd name="connsiteY2" fmla="*/ 2286000 h 2286000"/>
              <a:gd name="connsiteX3" fmla="*/ 0 w 4782929"/>
              <a:gd name="connsiteY3" fmla="*/ 2286000 h 2286000"/>
              <a:gd name="connsiteX4" fmla="*/ 27134 w 4782929"/>
              <a:gd name="connsiteY4" fmla="*/ 6296 h 2286000"/>
              <a:gd name="connsiteX0" fmla="*/ 27134 w 4782929"/>
              <a:gd name="connsiteY0" fmla="*/ 0 h 2286344"/>
              <a:gd name="connsiteX1" fmla="*/ 4782929 w 4782929"/>
              <a:gd name="connsiteY1" fmla="*/ 344 h 2286344"/>
              <a:gd name="connsiteX2" fmla="*/ 3192699 w 4782929"/>
              <a:gd name="connsiteY2" fmla="*/ 2286344 h 2286344"/>
              <a:gd name="connsiteX3" fmla="*/ 0 w 4782929"/>
              <a:gd name="connsiteY3" fmla="*/ 2286344 h 2286344"/>
              <a:gd name="connsiteX4" fmla="*/ 27134 w 4782929"/>
              <a:gd name="connsiteY4" fmla="*/ 0 h 2286344"/>
              <a:gd name="connsiteX0" fmla="*/ 574 w 4756369"/>
              <a:gd name="connsiteY0" fmla="*/ 0 h 2286344"/>
              <a:gd name="connsiteX1" fmla="*/ 4756369 w 4756369"/>
              <a:gd name="connsiteY1" fmla="*/ 344 h 2286344"/>
              <a:gd name="connsiteX2" fmla="*/ 3166139 w 4756369"/>
              <a:gd name="connsiteY2" fmla="*/ 2286344 h 2286344"/>
              <a:gd name="connsiteX3" fmla="*/ 0 w 4756369"/>
              <a:gd name="connsiteY3" fmla="*/ 2286344 h 2286344"/>
              <a:gd name="connsiteX4" fmla="*/ 574 w 4756369"/>
              <a:gd name="connsiteY4" fmla="*/ 0 h 2286344"/>
              <a:gd name="connsiteX0" fmla="*/ 904784 w 4756369"/>
              <a:gd name="connsiteY0" fmla="*/ 15948 h 2286000"/>
              <a:gd name="connsiteX1" fmla="*/ 4756369 w 4756369"/>
              <a:gd name="connsiteY1" fmla="*/ 0 h 2286000"/>
              <a:gd name="connsiteX2" fmla="*/ 3166139 w 4756369"/>
              <a:gd name="connsiteY2" fmla="*/ 2286000 h 2286000"/>
              <a:gd name="connsiteX3" fmla="*/ 0 w 4756369"/>
              <a:gd name="connsiteY3" fmla="*/ 2286000 h 2286000"/>
              <a:gd name="connsiteX4" fmla="*/ 904784 w 4756369"/>
              <a:gd name="connsiteY4" fmla="*/ 15948 h 2286000"/>
              <a:gd name="connsiteX0" fmla="*/ 25012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25012 w 3876597"/>
              <a:gd name="connsiteY4" fmla="*/ 15948 h 2294145"/>
              <a:gd name="connsiteX0" fmla="*/ 16866 w 3876597"/>
              <a:gd name="connsiteY0" fmla="*/ 15948 h 2294145"/>
              <a:gd name="connsiteX1" fmla="*/ 3876597 w 3876597"/>
              <a:gd name="connsiteY1" fmla="*/ 0 h 2294145"/>
              <a:gd name="connsiteX2" fmla="*/ 2286367 w 3876597"/>
              <a:gd name="connsiteY2" fmla="*/ 2286000 h 2294145"/>
              <a:gd name="connsiteX3" fmla="*/ 0 w 3876597"/>
              <a:gd name="connsiteY3" fmla="*/ 2294145 h 2294145"/>
              <a:gd name="connsiteX4" fmla="*/ 16866 w 3876597"/>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286367 w 3927033"/>
              <a:gd name="connsiteY2" fmla="*/ 2286000 h 2294145"/>
              <a:gd name="connsiteX3" fmla="*/ 0 w 3927033"/>
              <a:gd name="connsiteY3" fmla="*/ 2294145 h 2294145"/>
              <a:gd name="connsiteX4" fmla="*/ 16866 w 3927033"/>
              <a:gd name="connsiteY4" fmla="*/ 15948 h 2294145"/>
              <a:gd name="connsiteX0" fmla="*/ 16866 w 3927033"/>
              <a:gd name="connsiteY0" fmla="*/ 15948 h 2294145"/>
              <a:gd name="connsiteX1" fmla="*/ 3927033 w 3927033"/>
              <a:gd name="connsiteY1" fmla="*/ 0 h 2294145"/>
              <a:gd name="connsiteX2" fmla="*/ 2335343 w 3927033"/>
              <a:gd name="connsiteY2" fmla="*/ 2286001 h 2294145"/>
              <a:gd name="connsiteX3" fmla="*/ 0 w 3927033"/>
              <a:gd name="connsiteY3" fmla="*/ 2294145 h 2294145"/>
              <a:gd name="connsiteX4" fmla="*/ 16866 w 3927033"/>
              <a:gd name="connsiteY4" fmla="*/ 15948 h 2294145"/>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 name="connsiteX0" fmla="*/ 16866 w 3927033"/>
              <a:gd name="connsiteY0" fmla="*/ 0 h 2278197"/>
              <a:gd name="connsiteX1" fmla="*/ 3927033 w 3927033"/>
              <a:gd name="connsiteY1" fmla="*/ 864 h 2278197"/>
              <a:gd name="connsiteX2" fmla="*/ 2335343 w 3927033"/>
              <a:gd name="connsiteY2" fmla="*/ 2270053 h 2278197"/>
              <a:gd name="connsiteX3" fmla="*/ 0 w 3927033"/>
              <a:gd name="connsiteY3" fmla="*/ 2278197 h 2278197"/>
              <a:gd name="connsiteX4" fmla="*/ 16866 w 3927033"/>
              <a:gd name="connsiteY4" fmla="*/ 0 h 227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033" h="2278197">
                <a:moveTo>
                  <a:pt x="16866" y="0"/>
                </a:moveTo>
                <a:lnTo>
                  <a:pt x="3927033" y="864"/>
                </a:lnTo>
                <a:lnTo>
                  <a:pt x="2335343" y="2270053"/>
                </a:lnTo>
                <a:lnTo>
                  <a:pt x="0" y="2278197"/>
                </a:lnTo>
                <a:cubicBezTo>
                  <a:pt x="191" y="1516082"/>
                  <a:pt x="16675" y="762115"/>
                  <a:pt x="16866" y="0"/>
                </a:cubicBezTo>
                <a:close/>
              </a:path>
            </a:pathLst>
          </a:custGeom>
        </p:spPr>
        <p:txBody>
          <a:bodyPr/>
          <a:lstStyle>
            <a:lvl1pPr marL="0" indent="0">
              <a:buNone/>
              <a:defRPr sz="1600"/>
            </a:lvl1pPr>
          </a:lstStyle>
          <a:p>
            <a:endParaRPr lang="id-ID" dirty="0"/>
          </a:p>
        </p:txBody>
      </p:sp>
      <p:sp>
        <p:nvSpPr>
          <p:cNvPr id="3" name="Picture Placeholder 2"/>
          <p:cNvSpPr>
            <a:spLocks noGrp="1"/>
          </p:cNvSpPr>
          <p:nvPr>
            <p:ph type="pic" sz="quarter" idx="14"/>
          </p:nvPr>
        </p:nvSpPr>
        <p:spPr>
          <a:xfrm flipH="1">
            <a:off x="7502272" y="2003038"/>
            <a:ext cx="4680000" cy="2646000"/>
          </a:xfrm>
          <a:custGeom>
            <a:avLst/>
            <a:gdLst>
              <a:gd name="connsiteX0" fmla="*/ 0 w 2640730"/>
              <a:gd name="connsiteY0" fmla="*/ 0 h 2646000"/>
              <a:gd name="connsiteX1" fmla="*/ 2640730 w 2640730"/>
              <a:gd name="connsiteY1" fmla="*/ 0 h 2646000"/>
              <a:gd name="connsiteX2" fmla="*/ 2640730 w 2640730"/>
              <a:gd name="connsiteY2" fmla="*/ 2646000 h 2646000"/>
              <a:gd name="connsiteX3" fmla="*/ 0 w 2640730"/>
              <a:gd name="connsiteY3" fmla="*/ 2646000 h 2646000"/>
              <a:gd name="connsiteX4" fmla="*/ 0 w 2640730"/>
              <a:gd name="connsiteY4" fmla="*/ 0 h 2646000"/>
              <a:gd name="connsiteX0" fmla="*/ 0 w 4497811"/>
              <a:gd name="connsiteY0" fmla="*/ 0 h 2646000"/>
              <a:gd name="connsiteX1" fmla="*/ 2640730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659428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 name="connsiteX0" fmla="*/ 0 w 4497811"/>
              <a:gd name="connsiteY0" fmla="*/ 0 h 2646000"/>
              <a:gd name="connsiteX1" fmla="*/ 2734219 w 4497811"/>
              <a:gd name="connsiteY1" fmla="*/ 0 h 2646000"/>
              <a:gd name="connsiteX2" fmla="*/ 4497811 w 4497811"/>
              <a:gd name="connsiteY2" fmla="*/ 2636573 h 2646000"/>
              <a:gd name="connsiteX3" fmla="*/ 0 w 4497811"/>
              <a:gd name="connsiteY3" fmla="*/ 2646000 h 2646000"/>
              <a:gd name="connsiteX4" fmla="*/ 0 w 4497811"/>
              <a:gd name="connsiteY4" fmla="*/ 0 h 264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811" h="2646000">
                <a:moveTo>
                  <a:pt x="0" y="0"/>
                </a:moveTo>
                <a:lnTo>
                  <a:pt x="2734219" y="0"/>
                </a:lnTo>
                <a:lnTo>
                  <a:pt x="4497811" y="2636573"/>
                </a:lnTo>
                <a:lnTo>
                  <a:pt x="0" y="2646000"/>
                </a:lnTo>
                <a:lnTo>
                  <a:pt x="0" y="0"/>
                </a:lnTo>
                <a:close/>
              </a:path>
            </a:pathLst>
          </a:custGeom>
        </p:spPr>
        <p:txBody>
          <a:bodyPr/>
          <a:lstStyle>
            <a:lvl1pPr>
              <a:defRPr sz="1600"/>
            </a:lvl1pPr>
          </a:lstStyle>
          <a:p>
            <a:endParaRPr lang="id-ID" dirty="0"/>
          </a:p>
        </p:txBody>
      </p:sp>
      <p:sp>
        <p:nvSpPr>
          <p:cNvPr id="5" name="Slide Number Placeholder 2"/>
          <p:cNvSpPr>
            <a:spLocks noGrp="1"/>
          </p:cNvSpPr>
          <p:nvPr>
            <p:ph type="sldNum" sz="quarter" idx="10"/>
          </p:nvPr>
        </p:nvSpPr>
        <p:spPr>
          <a:xfrm>
            <a:off x="11037600" y="6372000"/>
            <a:ext cx="834825" cy="286341"/>
          </a:xfrm>
        </p:spPr>
        <p:txBody>
          <a:bodyPr/>
          <a:lstStyle>
            <a:lvl1pPr>
              <a:defRPr sz="1400"/>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Date Placeholder 1"/>
          <p:cNvSpPr>
            <a:spLocks noGrp="1"/>
          </p:cNvSpPr>
          <p:nvPr>
            <p:ph type="dt" sz="half" idx="15"/>
          </p:nvPr>
        </p:nvSpPr>
        <p:spPr/>
        <p:txBody>
          <a:bodyPr/>
          <a:lstStyle/>
          <a:p>
            <a:r>
              <a:rPr lang="lv-LV" smtClean="0">
                <a:solidFill>
                  <a:srgbClr val="0A0A0A">
                    <a:tint val="75000"/>
                  </a:srgbClr>
                </a:solidFill>
              </a:rPr>
              <a:t>30.11.2016</a:t>
            </a:r>
            <a:endParaRPr lang="lv-LV" dirty="0">
              <a:solidFill>
                <a:srgbClr val="0A0A0A">
                  <a:tint val="75000"/>
                </a:srgbClr>
              </a:solidFill>
            </a:endParaRPr>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307793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lv-LV" smtClean="0">
                <a:solidFill>
                  <a:srgbClr val="303030">
                    <a:lumMod val="90000"/>
                    <a:lumOff val="10000"/>
                  </a:srgbClr>
                </a:solidFill>
              </a:rPr>
              <a:t>30.11.2016</a:t>
            </a:r>
            <a:endParaRPr lang="lv-LV">
              <a:solidFill>
                <a:srgbClr val="303030">
                  <a:lumMod val="90000"/>
                  <a:lumOff val="10000"/>
                </a:srgbClr>
              </a:solidFill>
            </a:endParaRPr>
          </a:p>
        </p:txBody>
      </p:sp>
      <p:sp>
        <p:nvSpPr>
          <p:cNvPr id="5" name="Footer Placeholder 4"/>
          <p:cNvSpPr>
            <a:spLocks noGrp="1"/>
          </p:cNvSpPr>
          <p:nvPr>
            <p:ph type="ftr" sz="quarter" idx="11"/>
          </p:nvPr>
        </p:nvSpPr>
        <p:spPr>
          <a:xfrm>
            <a:off x="1015999" y="6208777"/>
            <a:ext cx="6498492" cy="365125"/>
          </a:xfrm>
          <a:prstGeom prst="rect">
            <a:avLst/>
          </a:prstGeom>
        </p:spPr>
        <p:txBody>
          <a:bodyPr/>
          <a:lstStyle/>
          <a:p>
            <a:endParaRPr lang="lv-LV">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021D2FA3-1A7D-43AC-82F9-6DDE9AA4B314}" type="slidenum">
              <a:rPr lang="lv-LV" smtClean="0">
                <a:solidFill>
                  <a:prstClr val="black">
                    <a:lumMod val="85000"/>
                    <a:lumOff val="15000"/>
                  </a:prstClr>
                </a:solidFill>
              </a:rPr>
              <a:pPr/>
              <a:t>‹#›</a:t>
            </a:fld>
            <a:endParaRPr lang="lv-LV">
              <a:solidFill>
                <a:prstClr val="black">
                  <a:lumMod val="85000"/>
                  <a:lumOff val="15000"/>
                </a:prstClr>
              </a:solidFill>
            </a:endParaRPr>
          </a:p>
        </p:txBody>
      </p:sp>
    </p:spTree>
    <p:extLst>
      <p:ext uri="{BB962C8B-B14F-4D97-AF65-F5344CB8AC3E}">
        <p14:creationId xmlns:p14="http://schemas.microsoft.com/office/powerpoint/2010/main" val="3439993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lv-LV" smtClean="0">
                <a:solidFill>
                  <a:srgbClr val="303030">
                    <a:lumMod val="90000"/>
                    <a:lumOff val="10000"/>
                  </a:srgbClr>
                </a:solidFill>
              </a:rPr>
              <a:t>30.11.2016</a:t>
            </a:r>
            <a:endParaRPr lang="lv-LV">
              <a:solidFill>
                <a:srgbClr val="303030">
                  <a:lumMod val="90000"/>
                  <a:lumOff val="10000"/>
                </a:srgbClr>
              </a:solidFill>
            </a:endParaRPr>
          </a:p>
        </p:txBody>
      </p:sp>
      <p:sp>
        <p:nvSpPr>
          <p:cNvPr id="3" name="Footer Placeholder 2"/>
          <p:cNvSpPr>
            <a:spLocks noGrp="1"/>
          </p:cNvSpPr>
          <p:nvPr>
            <p:ph type="ftr" sz="quarter" idx="11"/>
          </p:nvPr>
        </p:nvSpPr>
        <p:spPr>
          <a:xfrm>
            <a:off x="1015999" y="6208777"/>
            <a:ext cx="6498492" cy="365125"/>
          </a:xfrm>
          <a:prstGeom prst="rect">
            <a:avLst/>
          </a:prstGeom>
        </p:spPr>
        <p:txBody>
          <a:bodyPr/>
          <a:lstStyle/>
          <a:p>
            <a:endParaRPr lang="lv-LV">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021D2FA3-1A7D-43AC-82F9-6DDE9AA4B314}" type="slidenum">
              <a:rPr lang="lv-LV" smtClean="0">
                <a:solidFill>
                  <a:prstClr val="black">
                    <a:lumMod val="85000"/>
                    <a:lumOff val="15000"/>
                  </a:prstClr>
                </a:solidFill>
              </a:rPr>
              <a:pPr/>
              <a:t>‹#›</a:t>
            </a:fld>
            <a:endParaRPr lang="lv-LV">
              <a:solidFill>
                <a:prstClr val="black">
                  <a:lumMod val="85000"/>
                  <a:lumOff val="15000"/>
                </a:prstClr>
              </a:solidFill>
            </a:endParaRPr>
          </a:p>
        </p:txBody>
      </p:sp>
    </p:spTree>
    <p:extLst>
      <p:ext uri="{BB962C8B-B14F-4D97-AF65-F5344CB8AC3E}">
        <p14:creationId xmlns:p14="http://schemas.microsoft.com/office/powerpoint/2010/main" val="296439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icture placehol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8" name="Picture Placeholder 12"/>
          <p:cNvSpPr>
            <a:spLocks noGrp="1"/>
          </p:cNvSpPr>
          <p:nvPr>
            <p:ph type="pic" sz="quarter" idx="13"/>
          </p:nvPr>
        </p:nvSpPr>
        <p:spPr>
          <a:xfrm>
            <a:off x="1069431" y="2073935"/>
            <a:ext cx="1800000" cy="1548000"/>
          </a:xfrm>
          <a:prstGeom prst="rect">
            <a:avLst/>
          </a:prstGeom>
        </p:spPr>
      </p:sp>
      <p:sp>
        <p:nvSpPr>
          <p:cNvPr id="9" name="Picture Placeholder 13"/>
          <p:cNvSpPr>
            <a:spLocks noGrp="1"/>
          </p:cNvSpPr>
          <p:nvPr>
            <p:ph type="pic" sz="quarter" idx="14"/>
          </p:nvPr>
        </p:nvSpPr>
        <p:spPr>
          <a:xfrm>
            <a:off x="3812500" y="2073935"/>
            <a:ext cx="1800000" cy="1548000"/>
          </a:xfrm>
          <a:prstGeom prst="rect">
            <a:avLst/>
          </a:prstGeom>
        </p:spPr>
      </p:sp>
      <p:sp>
        <p:nvSpPr>
          <p:cNvPr id="10" name="Picture Placeholder 14"/>
          <p:cNvSpPr>
            <a:spLocks noGrp="1"/>
          </p:cNvSpPr>
          <p:nvPr>
            <p:ph type="pic" sz="quarter" idx="15"/>
          </p:nvPr>
        </p:nvSpPr>
        <p:spPr>
          <a:xfrm>
            <a:off x="9319381" y="2073935"/>
            <a:ext cx="1800000" cy="1548000"/>
          </a:xfrm>
          <a:prstGeom prst="rect">
            <a:avLst/>
          </a:prstGeom>
        </p:spPr>
      </p:sp>
      <p:sp>
        <p:nvSpPr>
          <p:cNvPr id="11" name="Picture Placeholder 15"/>
          <p:cNvSpPr>
            <a:spLocks noGrp="1"/>
          </p:cNvSpPr>
          <p:nvPr>
            <p:ph type="pic" sz="quarter" idx="16"/>
          </p:nvPr>
        </p:nvSpPr>
        <p:spPr>
          <a:xfrm>
            <a:off x="6573567" y="2073935"/>
            <a:ext cx="1800000" cy="1548000"/>
          </a:xfrm>
          <a:prstGeom prst="rect">
            <a:avLst/>
          </a:prstGeom>
        </p:spPr>
      </p:sp>
      <p:sp>
        <p:nvSpPr>
          <p:cNvPr id="2" name="Date Placeholder 1"/>
          <p:cNvSpPr>
            <a:spLocks noGrp="1"/>
          </p:cNvSpPr>
          <p:nvPr>
            <p:ph type="dt" sz="half" idx="17"/>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2004019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427718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icture Placehol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4" name="Picture Placeholder 11"/>
          <p:cNvSpPr>
            <a:spLocks noGrp="1"/>
          </p:cNvSpPr>
          <p:nvPr>
            <p:ph type="pic" sz="quarter" idx="13"/>
          </p:nvPr>
        </p:nvSpPr>
        <p:spPr>
          <a:xfrm>
            <a:off x="1252003" y="2073935"/>
            <a:ext cx="1620000" cy="1620000"/>
          </a:xfrm>
          <a:prstGeom prst="ellipse">
            <a:avLst/>
          </a:prstGeom>
        </p:spPr>
        <p:txBody>
          <a:bodyPr/>
          <a:lstStyle>
            <a:lvl1pPr>
              <a:defRPr sz="2000"/>
            </a:lvl1pPr>
          </a:lstStyle>
          <a:p>
            <a:endParaRPr lang="id-ID"/>
          </a:p>
        </p:txBody>
      </p:sp>
      <p:sp>
        <p:nvSpPr>
          <p:cNvPr id="5" name="Picture Placeholder 11"/>
          <p:cNvSpPr>
            <a:spLocks noGrp="1"/>
          </p:cNvSpPr>
          <p:nvPr>
            <p:ph type="pic" sz="quarter" idx="14"/>
          </p:nvPr>
        </p:nvSpPr>
        <p:spPr>
          <a:xfrm>
            <a:off x="3957331" y="2073935"/>
            <a:ext cx="1620000" cy="1620000"/>
          </a:xfrm>
          <a:prstGeom prst="ellipse">
            <a:avLst/>
          </a:prstGeom>
        </p:spPr>
        <p:txBody>
          <a:bodyPr/>
          <a:lstStyle>
            <a:lvl1pPr>
              <a:defRPr sz="2000"/>
            </a:lvl1pPr>
          </a:lstStyle>
          <a:p>
            <a:endParaRPr lang="id-ID"/>
          </a:p>
        </p:txBody>
      </p:sp>
      <p:sp>
        <p:nvSpPr>
          <p:cNvPr id="6" name="Picture Placeholder 11"/>
          <p:cNvSpPr>
            <a:spLocks noGrp="1"/>
          </p:cNvSpPr>
          <p:nvPr>
            <p:ph type="pic" sz="quarter" idx="15"/>
          </p:nvPr>
        </p:nvSpPr>
        <p:spPr>
          <a:xfrm>
            <a:off x="9350433" y="2073935"/>
            <a:ext cx="1620000" cy="1620000"/>
          </a:xfrm>
          <a:prstGeom prst="ellipse">
            <a:avLst/>
          </a:prstGeom>
        </p:spPr>
        <p:txBody>
          <a:bodyPr/>
          <a:lstStyle>
            <a:lvl1pPr>
              <a:defRPr sz="2000"/>
            </a:lvl1pPr>
          </a:lstStyle>
          <a:p>
            <a:endParaRPr lang="id-ID"/>
          </a:p>
        </p:txBody>
      </p:sp>
      <p:sp>
        <p:nvSpPr>
          <p:cNvPr id="7" name="Picture Placeholder 11"/>
          <p:cNvSpPr>
            <a:spLocks noGrp="1"/>
          </p:cNvSpPr>
          <p:nvPr>
            <p:ph type="pic" sz="quarter" idx="16"/>
          </p:nvPr>
        </p:nvSpPr>
        <p:spPr>
          <a:xfrm>
            <a:off x="6679688" y="2073935"/>
            <a:ext cx="1620000" cy="1620000"/>
          </a:xfrm>
          <a:prstGeom prst="ellipse">
            <a:avLst/>
          </a:prstGeom>
        </p:spPr>
        <p:txBody>
          <a:bodyPr/>
          <a:lstStyle>
            <a:lvl1pPr>
              <a:defRPr sz="2000"/>
            </a:lvl1pPr>
          </a:lstStyle>
          <a:p>
            <a:endParaRPr lang="id-ID"/>
          </a:p>
        </p:txBody>
      </p:sp>
      <p:sp>
        <p:nvSpPr>
          <p:cNvPr id="2" name="Date Placeholder 1"/>
          <p:cNvSpPr>
            <a:spLocks noGrp="1"/>
          </p:cNvSpPr>
          <p:nvPr>
            <p:ph type="dt" sz="half" idx="17"/>
          </p:nvPr>
        </p:nvSpPr>
        <p:spPr/>
        <p:txBody>
          <a:bodyPr/>
          <a:lstStyle/>
          <a:p>
            <a:r>
              <a:rPr lang="lv-LV" smtClean="0"/>
              <a:t>30.11.2016</a:t>
            </a:r>
            <a:endParaRPr lang="lv-LV" dirty="0"/>
          </a:p>
        </p:txBody>
      </p:sp>
      <p:sp>
        <p:nvSpPr>
          <p:cNvPr id="8" name="Title 7"/>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40530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Picture Placeholder B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2B114BB-8AB0-417D-893A-988C921FA075}" type="slidenum">
              <a:rPr lang="id-ID" smtClean="0"/>
              <a:pPr/>
              <a:t>‹#›</a:t>
            </a:fld>
            <a:endParaRPr lang="id-ID" dirty="0"/>
          </a:p>
        </p:txBody>
      </p:sp>
      <p:sp>
        <p:nvSpPr>
          <p:cNvPr id="6" name="Picture Placeholder 3"/>
          <p:cNvSpPr>
            <a:spLocks noGrp="1"/>
          </p:cNvSpPr>
          <p:nvPr>
            <p:ph type="pic" sz="quarter" idx="13"/>
          </p:nvPr>
        </p:nvSpPr>
        <p:spPr>
          <a:xfrm>
            <a:off x="1047751" y="1625244"/>
            <a:ext cx="2524125" cy="2524125"/>
          </a:xfrm>
          <a:prstGeom prst="ellipse">
            <a:avLst/>
          </a:prstGeom>
        </p:spPr>
      </p:sp>
      <p:sp>
        <p:nvSpPr>
          <p:cNvPr id="2" name="Date Placeholder 1"/>
          <p:cNvSpPr>
            <a:spLocks noGrp="1"/>
          </p:cNvSpPr>
          <p:nvPr>
            <p:ph type="dt" sz="half" idx="14"/>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122236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210356" y="978152"/>
            <a:ext cx="1764000" cy="1764000"/>
          </a:xfrm>
          <a:prstGeom prst="ellipse">
            <a:avLst/>
          </a:prstGeom>
        </p:spPr>
      </p:sp>
      <p:sp>
        <p:nvSpPr>
          <p:cNvPr id="2" name="Slide Number Placeholder 2"/>
          <p:cNvSpPr>
            <a:spLocks noGrp="1"/>
          </p:cNvSpPr>
          <p:nvPr>
            <p:ph type="sldNum" sz="quarter" idx="10"/>
          </p:nvPr>
        </p:nvSpPr>
        <p:spPr>
          <a:xfrm>
            <a:off x="11037601" y="6379202"/>
            <a:ext cx="834825" cy="286341"/>
          </a:xfrm>
        </p:spPr>
        <p:txBody>
          <a:bodyPr/>
          <a:lstStyle>
            <a:lvl1pPr>
              <a:defRPr sz="1400"/>
            </a:lvl1pPr>
          </a:lstStyle>
          <a:p>
            <a:fld id="{72B114BB-8AB0-417D-893A-988C921FA075}" type="slidenum">
              <a:rPr lang="id-ID" smtClean="0"/>
              <a:pPr/>
              <a:t>‹#›</a:t>
            </a:fld>
            <a:endParaRPr lang="id-ID" dirty="0"/>
          </a:p>
        </p:txBody>
      </p:sp>
      <p:sp>
        <p:nvSpPr>
          <p:cNvPr id="3" name="Date Placeholder 2"/>
          <p:cNvSpPr>
            <a:spLocks noGrp="1"/>
          </p:cNvSpPr>
          <p:nvPr>
            <p:ph type="dt" sz="half" idx="14"/>
          </p:nvPr>
        </p:nvSpPr>
        <p:spPr/>
        <p:txBody>
          <a:bodyPr/>
          <a:lstStyle/>
          <a:p>
            <a:r>
              <a:rPr lang="lv-LV" smtClean="0"/>
              <a:t>30.11.2016</a:t>
            </a:r>
            <a:endParaRPr lang="lv-LV" dirty="0"/>
          </a:p>
        </p:txBody>
      </p:sp>
    </p:spTree>
    <p:extLst>
      <p:ext uri="{BB962C8B-B14F-4D97-AF65-F5344CB8AC3E}">
        <p14:creationId xmlns:p14="http://schemas.microsoft.com/office/powerpoint/2010/main" val="1199535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g"/><Relationship Id="rId2" Type="http://schemas.openxmlformats.org/officeDocument/2006/relationships/slideLayout" Target="../slideLayouts/slideLayout47.xml"/><Relationship Id="rId16" Type="http://schemas.openxmlformats.org/officeDocument/2006/relationships/theme" Target="../theme/theme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Freeform 29"/>
          <p:cNvSpPr>
            <a:spLocks/>
          </p:cNvSpPr>
          <p:nvPr/>
        </p:nvSpPr>
        <p:spPr bwMode="auto">
          <a:xfrm>
            <a:off x="11097993" y="6362562"/>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Slide Number Placeholder 3"/>
          <p:cNvSpPr>
            <a:spLocks noGrp="1"/>
          </p:cNvSpPr>
          <p:nvPr>
            <p:ph type="sldNum" sz="quarter" idx="4"/>
          </p:nvPr>
        </p:nvSpPr>
        <p:spPr>
          <a:xfrm>
            <a:off x="11038461" y="6372002"/>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pPr/>
              <a:t>‹#›</a:t>
            </a:fld>
            <a:endParaRPr lang="id-ID" dirty="0"/>
          </a:p>
        </p:txBody>
      </p:sp>
      <p:sp>
        <p:nvSpPr>
          <p:cNvPr id="2" name="Title Placeholder 1"/>
          <p:cNvSpPr>
            <a:spLocks noGrp="1"/>
          </p:cNvSpPr>
          <p:nvPr>
            <p:ph type="title"/>
          </p:nvPr>
        </p:nvSpPr>
        <p:spPr>
          <a:xfrm>
            <a:off x="3189769" y="628383"/>
            <a:ext cx="5794745" cy="764482"/>
          </a:xfrm>
          <a:prstGeom prst="rect">
            <a:avLst/>
          </a:prstGeom>
        </p:spPr>
        <p:txBody>
          <a:bodyPr vert="horz" lIns="91440" tIns="45720" rIns="91440" bIns="45720" rtlCol="0" anchor="ctr">
            <a:noAutofit/>
          </a:bodyPr>
          <a:lstStyle/>
          <a:p>
            <a:r>
              <a:rPr lang="lv-LV" dirty="0"/>
              <a:t>GARŠ SLAIDA NOSAUKUMS</a:t>
            </a:r>
          </a:p>
        </p:txBody>
      </p:sp>
      <p:sp>
        <p:nvSpPr>
          <p:cNvPr id="3" name="Text Placeholder 2"/>
          <p:cNvSpPr>
            <a:spLocks noGrp="1"/>
          </p:cNvSpPr>
          <p:nvPr>
            <p:ph type="body" idx="1"/>
          </p:nvPr>
        </p:nvSpPr>
        <p:spPr>
          <a:xfrm>
            <a:off x="1052625" y="1477926"/>
            <a:ext cx="10045369" cy="4648238"/>
          </a:xfrm>
          <a:prstGeom prst="rect">
            <a:avLst/>
          </a:prstGeom>
        </p:spPr>
        <p:txBody>
          <a:bodyPr vert="horz" lIns="91440" tIns="45720" rIns="91440" bIns="45720" rtlCol="0">
            <a:normAutofit/>
          </a:bodyPr>
          <a:lstStyle/>
          <a:p>
            <a:pPr lvl="0"/>
            <a:r>
              <a:rPr lang="lv-LV" dirty="0"/>
              <a:t>Pamata teksts</a:t>
            </a:r>
            <a:endParaRPr lang="en-US" dirty="0"/>
          </a:p>
          <a:p>
            <a:pPr lvl="1"/>
            <a:r>
              <a:rPr lang="lv-LV" dirty="0"/>
              <a:t>Teksts 2. pakāpe</a:t>
            </a:r>
            <a:endParaRPr lang="en-US" dirty="0"/>
          </a:p>
          <a:p>
            <a:pPr lvl="2"/>
            <a:r>
              <a:rPr lang="lv-LV" dirty="0"/>
              <a:t>Teksts 3. pakāpe</a:t>
            </a:r>
            <a:endParaRPr lang="en-US" dirty="0"/>
          </a:p>
          <a:p>
            <a:pPr lvl="3"/>
            <a:r>
              <a:rPr lang="lv-LV" dirty="0"/>
              <a:t>Teksts 4. pakāpe</a:t>
            </a:r>
          </a:p>
        </p:txBody>
      </p:sp>
      <p:sp>
        <p:nvSpPr>
          <p:cNvPr id="4" name="Date Placeholder 3"/>
          <p:cNvSpPr>
            <a:spLocks noGrp="1"/>
          </p:cNvSpPr>
          <p:nvPr>
            <p:ph type="dt" sz="half" idx="2"/>
          </p:nvPr>
        </p:nvSpPr>
        <p:spPr>
          <a:xfrm>
            <a:off x="615356" y="6348099"/>
            <a:ext cx="2844800" cy="365125"/>
          </a:xfrm>
          <a:prstGeom prst="rect">
            <a:avLst/>
          </a:prstGeom>
        </p:spPr>
        <p:txBody>
          <a:bodyPr vert="horz" lIns="91440" tIns="45720" rIns="91440" bIns="45720" rtlCol="0" anchor="ctr"/>
          <a:lstStyle>
            <a:lvl1pPr algn="l">
              <a:defRPr sz="1200">
                <a:solidFill>
                  <a:schemeClr val="tx1">
                    <a:tint val="75000"/>
                  </a:schemeClr>
                </a:solidFill>
                <a:latin typeface="Nexa Light" pitchFamily="50" charset="-70"/>
              </a:defRPr>
            </a:lvl1pPr>
          </a:lstStyle>
          <a:p>
            <a:r>
              <a:rPr lang="lv-LV" smtClean="0"/>
              <a:t>30.11.2016</a:t>
            </a:r>
            <a:endParaRPr lang="lv-LV" dirty="0"/>
          </a:p>
        </p:txBody>
      </p:sp>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Tree>
    <p:extLst>
      <p:ext uri="{BB962C8B-B14F-4D97-AF65-F5344CB8AC3E}">
        <p14:creationId xmlns:p14="http://schemas.microsoft.com/office/powerpoint/2010/main" val="2559181544"/>
      </p:ext>
    </p:extLst>
  </p:cSld>
  <p:clrMap bg1="lt1" tx1="dk1" bg2="lt2" tx2="dk2" accent1="accent1" accent2="accent2" accent3="accent3" accent4="accent4" accent5="accent5" accent6="accent6" hlink="hlink" folHlink="folHlink"/>
  <p:sldLayoutIdLst>
    <p:sldLayoutId id="2147483693" r:id="rId1"/>
    <p:sldLayoutId id="2147483655" r:id="rId2"/>
    <p:sldLayoutId id="2147483686" r:id="rId3"/>
    <p:sldLayoutId id="2147483692" r:id="rId4"/>
    <p:sldLayoutId id="2147483667" r:id="rId5"/>
    <p:sldLayoutId id="2147483678" r:id="rId6"/>
    <p:sldLayoutId id="2147483671" r:id="rId7"/>
    <p:sldLayoutId id="2147483675" r:id="rId8"/>
    <p:sldLayoutId id="2147483657" r:id="rId9"/>
    <p:sldLayoutId id="2147483659" r:id="rId10"/>
    <p:sldLayoutId id="2147483689" r:id="rId11"/>
    <p:sldLayoutId id="2147483662" r:id="rId12"/>
    <p:sldLayoutId id="2147483694" r:id="rId13"/>
    <p:sldLayoutId id="2147483800" r:id="rId14"/>
  </p:sldLayoutIdLst>
  <p:hf hdr="0" ftr="0"/>
  <p:txStyles>
    <p:titleStyle>
      <a:lvl1pPr algn="ctr" defTabSz="914400" rtl="0" eaLnBrk="1" latinLnBrk="0" hangingPunct="1">
        <a:lnSpc>
          <a:spcPct val="90000"/>
        </a:lnSpc>
        <a:spcBef>
          <a:spcPct val="0"/>
        </a:spcBef>
        <a:buNone/>
        <a:defRPr sz="2800" b="1" kern="1200" baseline="0">
          <a:solidFill>
            <a:schemeClr val="tx1"/>
          </a:solidFill>
          <a:effectLst/>
          <a:latin typeface="Nexa Black" pitchFamily="50" charset="-70"/>
          <a:ea typeface="+mj-ea"/>
          <a:cs typeface="+mj-cs"/>
        </a:defRPr>
      </a:lvl1pPr>
    </p:titleStyle>
    <p:bodyStyle>
      <a:lvl1pPr marL="228600" indent="-228600" algn="l" defTabSz="914400" rtl="0" eaLnBrk="1" latinLnBrk="0" hangingPunct="1">
        <a:lnSpc>
          <a:spcPct val="90000"/>
        </a:lnSpc>
        <a:spcBef>
          <a:spcPts val="1000"/>
        </a:spcBef>
        <a:buClr>
          <a:srgbClr val="D22630"/>
        </a:buClr>
        <a:buFont typeface="Wingdings" pitchFamily="2" charset="2"/>
        <a:buChar char="§"/>
        <a:defRPr sz="28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97999B"/>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
        <p:nvSpPr>
          <p:cNvPr id="5" name="Freeform 29"/>
          <p:cNvSpPr>
            <a:spLocks/>
          </p:cNvSpPr>
          <p:nvPr/>
        </p:nvSpPr>
        <p:spPr bwMode="auto">
          <a:xfrm>
            <a:off x="11097993" y="6362562"/>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Slide Number Placeholder 3"/>
          <p:cNvSpPr>
            <a:spLocks noGrp="1"/>
          </p:cNvSpPr>
          <p:nvPr>
            <p:ph type="sldNum" sz="quarter" idx="4"/>
          </p:nvPr>
        </p:nvSpPr>
        <p:spPr>
          <a:xfrm>
            <a:off x="11038461" y="6372002"/>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pPr/>
              <a:t>‹#›</a:t>
            </a:fld>
            <a:endParaRPr lang="id-ID" dirty="0"/>
          </a:p>
        </p:txBody>
      </p:sp>
    </p:spTree>
    <p:extLst>
      <p:ext uri="{BB962C8B-B14F-4D97-AF65-F5344CB8AC3E}">
        <p14:creationId xmlns:p14="http://schemas.microsoft.com/office/powerpoint/2010/main" val="3071790486"/>
      </p:ext>
    </p:extLst>
  </p:cSld>
  <p:clrMap bg1="lt1" tx1="dk1" bg2="lt2" tx2="dk2" accent1="accent1" accent2="accent2" accent3="accent3" accent4="accent4" accent5="accent5" accent6="accent6" hlink="hlink" folHlink="folHlink"/>
  <p:sldLayoutIdLst>
    <p:sldLayoutId id="2147483682"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
        <p:nvSpPr>
          <p:cNvPr id="3" name="Freeform 29"/>
          <p:cNvSpPr>
            <a:spLocks/>
          </p:cNvSpPr>
          <p:nvPr/>
        </p:nvSpPr>
        <p:spPr bwMode="auto">
          <a:xfrm>
            <a:off x="11097993" y="6362562"/>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p>
        </p:txBody>
      </p:sp>
      <p:sp>
        <p:nvSpPr>
          <p:cNvPr id="4" name="Slide Number Placeholder 3"/>
          <p:cNvSpPr>
            <a:spLocks noGrp="1"/>
          </p:cNvSpPr>
          <p:nvPr>
            <p:ph type="sldNum" sz="quarter" idx="4"/>
          </p:nvPr>
        </p:nvSpPr>
        <p:spPr>
          <a:xfrm>
            <a:off x="11038461" y="6372002"/>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pPr/>
              <a:t>‹#›</a:t>
            </a:fld>
            <a:endParaRPr lang="id-ID" dirty="0"/>
          </a:p>
        </p:txBody>
      </p:sp>
    </p:spTree>
    <p:extLst>
      <p:ext uri="{BB962C8B-B14F-4D97-AF65-F5344CB8AC3E}">
        <p14:creationId xmlns:p14="http://schemas.microsoft.com/office/powerpoint/2010/main" val="2213624654"/>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7" r:id="rId3"/>
    <p:sldLayoutId id="2147483798" r:id="rId4"/>
    <p:sldLayoutId id="2147483799" r:id="rId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29"/>
          <p:cNvSpPr>
            <a:spLocks/>
          </p:cNvSpPr>
          <p:nvPr/>
        </p:nvSpPr>
        <p:spPr bwMode="auto">
          <a:xfrm>
            <a:off x="11097992" y="6362560"/>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8" name="Slide Number Placeholder 3"/>
          <p:cNvSpPr>
            <a:spLocks noGrp="1"/>
          </p:cNvSpPr>
          <p:nvPr>
            <p:ph type="sldNum" sz="quarter" idx="4"/>
          </p:nvPr>
        </p:nvSpPr>
        <p:spPr>
          <a:xfrm>
            <a:off x="11038460" y="6372000"/>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Title Placeholder 1"/>
          <p:cNvSpPr>
            <a:spLocks noGrp="1"/>
          </p:cNvSpPr>
          <p:nvPr>
            <p:ph type="title"/>
          </p:nvPr>
        </p:nvSpPr>
        <p:spPr>
          <a:xfrm>
            <a:off x="3189767" y="628383"/>
            <a:ext cx="5794745" cy="764482"/>
          </a:xfrm>
          <a:prstGeom prst="rect">
            <a:avLst/>
          </a:prstGeom>
        </p:spPr>
        <p:txBody>
          <a:bodyPr vert="horz" lIns="91440" tIns="45720" rIns="91440" bIns="45720" rtlCol="0" anchor="ctr">
            <a:noAutofit/>
          </a:bodyPr>
          <a:lstStyle/>
          <a:p>
            <a:r>
              <a:rPr lang="lv-LV" dirty="0"/>
              <a:t>GARŠ SLAIDA NOSAUKUMS</a:t>
            </a:r>
          </a:p>
        </p:txBody>
      </p:sp>
      <p:sp>
        <p:nvSpPr>
          <p:cNvPr id="3" name="Text Placeholder 2"/>
          <p:cNvSpPr>
            <a:spLocks noGrp="1"/>
          </p:cNvSpPr>
          <p:nvPr>
            <p:ph type="body" idx="1"/>
          </p:nvPr>
        </p:nvSpPr>
        <p:spPr>
          <a:xfrm>
            <a:off x="1052623" y="1477926"/>
            <a:ext cx="10045369" cy="4648238"/>
          </a:xfrm>
          <a:prstGeom prst="rect">
            <a:avLst/>
          </a:prstGeom>
        </p:spPr>
        <p:txBody>
          <a:bodyPr vert="horz" lIns="91440" tIns="45720" rIns="91440" bIns="45720" rtlCol="0">
            <a:normAutofit/>
          </a:bodyPr>
          <a:lstStyle/>
          <a:p>
            <a:pPr lvl="0"/>
            <a:r>
              <a:rPr lang="lv-LV" dirty="0"/>
              <a:t>Pamata teksts</a:t>
            </a:r>
            <a:endParaRPr lang="en-US" dirty="0"/>
          </a:p>
          <a:p>
            <a:pPr lvl="1"/>
            <a:r>
              <a:rPr lang="lv-LV" dirty="0"/>
              <a:t>Teksts 2. pakāpe</a:t>
            </a:r>
            <a:endParaRPr lang="en-US" dirty="0"/>
          </a:p>
          <a:p>
            <a:pPr lvl="2"/>
            <a:r>
              <a:rPr lang="lv-LV" dirty="0"/>
              <a:t>Teksts 3. pakāpe</a:t>
            </a:r>
            <a:endParaRPr lang="en-US" dirty="0"/>
          </a:p>
          <a:p>
            <a:pPr lvl="3"/>
            <a:r>
              <a:rPr lang="lv-LV" dirty="0"/>
              <a:t>Teksts 4. pakāpe</a:t>
            </a:r>
          </a:p>
        </p:txBody>
      </p:sp>
      <p:sp>
        <p:nvSpPr>
          <p:cNvPr id="4" name="Date Placeholder 3"/>
          <p:cNvSpPr>
            <a:spLocks noGrp="1"/>
          </p:cNvSpPr>
          <p:nvPr>
            <p:ph type="dt" sz="half" idx="2"/>
          </p:nvPr>
        </p:nvSpPr>
        <p:spPr>
          <a:xfrm>
            <a:off x="615356" y="6348097"/>
            <a:ext cx="2844800" cy="365125"/>
          </a:xfrm>
          <a:prstGeom prst="rect">
            <a:avLst/>
          </a:prstGeom>
        </p:spPr>
        <p:txBody>
          <a:bodyPr vert="horz" lIns="91440" tIns="45720" rIns="91440" bIns="45720" rtlCol="0" anchor="ctr"/>
          <a:lstStyle>
            <a:lvl1pPr algn="l">
              <a:defRPr sz="1200">
                <a:solidFill>
                  <a:schemeClr val="tx1">
                    <a:tint val="75000"/>
                  </a:schemeClr>
                </a:solidFill>
                <a:latin typeface="Nexa Light" pitchFamily="50" charset="-70"/>
              </a:defRPr>
            </a:lvl1pPr>
          </a:lstStyle>
          <a:p>
            <a:r>
              <a:rPr lang="lv-LV" smtClean="0">
                <a:solidFill>
                  <a:srgbClr val="0A0A0A">
                    <a:tint val="75000"/>
                  </a:srgbClr>
                </a:solidFill>
              </a:rPr>
              <a:t>30.11.2016</a:t>
            </a:r>
            <a:endParaRPr lang="lv-LV" dirty="0">
              <a:solidFill>
                <a:srgbClr val="0A0A0A">
                  <a:tint val="75000"/>
                </a:srgbClr>
              </a:solidFill>
            </a:endParaRPr>
          </a:p>
        </p:txBody>
      </p:sp>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Tree>
    <p:extLst>
      <p:ext uri="{BB962C8B-B14F-4D97-AF65-F5344CB8AC3E}">
        <p14:creationId xmlns:p14="http://schemas.microsoft.com/office/powerpoint/2010/main" val="41033023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p:txStyles>
    <p:titleStyle>
      <a:lvl1pPr algn="ctr" defTabSz="914400" rtl="0" eaLnBrk="1" latinLnBrk="0" hangingPunct="1">
        <a:lnSpc>
          <a:spcPct val="90000"/>
        </a:lnSpc>
        <a:spcBef>
          <a:spcPct val="0"/>
        </a:spcBef>
        <a:buNone/>
        <a:defRPr sz="2800" b="1" kern="1200" baseline="0">
          <a:solidFill>
            <a:schemeClr val="tx1"/>
          </a:solidFill>
          <a:effectLst/>
          <a:latin typeface="Nexa Black" pitchFamily="50" charset="-70"/>
          <a:ea typeface="+mj-ea"/>
          <a:cs typeface="+mj-cs"/>
        </a:defRPr>
      </a:lvl1pPr>
    </p:titleStyle>
    <p:bodyStyle>
      <a:lvl1pPr marL="228600" indent="-228600" algn="l" defTabSz="914400" rtl="0" eaLnBrk="1" latinLnBrk="0" hangingPunct="1">
        <a:lnSpc>
          <a:spcPct val="90000"/>
        </a:lnSpc>
        <a:spcBef>
          <a:spcPts val="1000"/>
        </a:spcBef>
        <a:buClr>
          <a:srgbClr val="D22630"/>
        </a:buClr>
        <a:buFont typeface="Wingdings" pitchFamily="2" charset="2"/>
        <a:buChar char="§"/>
        <a:defRPr sz="28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97999B"/>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
        <p:nvSpPr>
          <p:cNvPr id="5" name="Freeform 29"/>
          <p:cNvSpPr>
            <a:spLocks/>
          </p:cNvSpPr>
          <p:nvPr/>
        </p:nvSpPr>
        <p:spPr bwMode="auto">
          <a:xfrm>
            <a:off x="11097992" y="6362560"/>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6" name="Slide Number Placeholder 3"/>
          <p:cNvSpPr>
            <a:spLocks noGrp="1"/>
          </p:cNvSpPr>
          <p:nvPr>
            <p:ph type="sldNum" sz="quarter" idx="4"/>
          </p:nvPr>
        </p:nvSpPr>
        <p:spPr>
          <a:xfrm>
            <a:off x="11038460" y="6372000"/>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solidFill>
                  <a:srgbClr val="FFFFFF"/>
                </a:solidFill>
              </a:rPr>
              <a:pPr/>
              <a:t>‹#›</a:t>
            </a:fld>
            <a:endParaRPr lang="id-ID" dirty="0">
              <a:solidFill>
                <a:srgbClr val="FFFFFF"/>
              </a:solidFill>
            </a:endParaRPr>
          </a:p>
        </p:txBody>
      </p:sp>
    </p:spTree>
    <p:extLst>
      <p:ext uri="{BB962C8B-B14F-4D97-AF65-F5344CB8AC3E}">
        <p14:creationId xmlns:p14="http://schemas.microsoft.com/office/powerpoint/2010/main" val="3274998384"/>
      </p:ext>
    </p:extLst>
  </p:cSld>
  <p:clrMap bg1="lt1" tx1="dk1" bg2="lt2" tx2="dk2" accent1="accent1" accent2="accent2" accent3="accent3" accent4="accent4" accent5="accent5" accent6="accent6" hlink="hlink" folHlink="folHlink"/>
  <p:sldLayoutIdLst>
    <p:sldLayoutId id="214748371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29"/>
          <p:cNvSpPr>
            <a:spLocks/>
          </p:cNvSpPr>
          <p:nvPr/>
        </p:nvSpPr>
        <p:spPr bwMode="auto">
          <a:xfrm>
            <a:off x="11097992" y="6362560"/>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8" name="Slide Number Placeholder 3"/>
          <p:cNvSpPr>
            <a:spLocks noGrp="1"/>
          </p:cNvSpPr>
          <p:nvPr>
            <p:ph type="sldNum" sz="quarter" idx="4"/>
          </p:nvPr>
        </p:nvSpPr>
        <p:spPr>
          <a:xfrm>
            <a:off x="11038460" y="6372000"/>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Title Placeholder 1"/>
          <p:cNvSpPr>
            <a:spLocks noGrp="1"/>
          </p:cNvSpPr>
          <p:nvPr>
            <p:ph type="title"/>
          </p:nvPr>
        </p:nvSpPr>
        <p:spPr>
          <a:xfrm>
            <a:off x="3189767" y="628383"/>
            <a:ext cx="5794745" cy="764482"/>
          </a:xfrm>
          <a:prstGeom prst="rect">
            <a:avLst/>
          </a:prstGeom>
        </p:spPr>
        <p:txBody>
          <a:bodyPr vert="horz" lIns="91440" tIns="45720" rIns="91440" bIns="45720" rtlCol="0" anchor="ctr">
            <a:noAutofit/>
          </a:bodyPr>
          <a:lstStyle/>
          <a:p>
            <a:r>
              <a:rPr lang="lv-LV" dirty="0"/>
              <a:t>GARŠ SLAIDA NOSAUKUMS</a:t>
            </a:r>
          </a:p>
        </p:txBody>
      </p:sp>
      <p:sp>
        <p:nvSpPr>
          <p:cNvPr id="3" name="Text Placeholder 2"/>
          <p:cNvSpPr>
            <a:spLocks noGrp="1"/>
          </p:cNvSpPr>
          <p:nvPr>
            <p:ph type="body" idx="1"/>
          </p:nvPr>
        </p:nvSpPr>
        <p:spPr>
          <a:xfrm>
            <a:off x="1052623" y="1477926"/>
            <a:ext cx="10045369" cy="4648238"/>
          </a:xfrm>
          <a:prstGeom prst="rect">
            <a:avLst/>
          </a:prstGeom>
        </p:spPr>
        <p:txBody>
          <a:bodyPr vert="horz" lIns="91440" tIns="45720" rIns="91440" bIns="45720" rtlCol="0">
            <a:normAutofit/>
          </a:bodyPr>
          <a:lstStyle/>
          <a:p>
            <a:pPr lvl="0"/>
            <a:r>
              <a:rPr lang="lv-LV" dirty="0"/>
              <a:t>Pamata teksts</a:t>
            </a:r>
            <a:endParaRPr lang="en-US" dirty="0"/>
          </a:p>
          <a:p>
            <a:pPr lvl="1"/>
            <a:r>
              <a:rPr lang="lv-LV" dirty="0"/>
              <a:t>Teksts 2. pakāpe</a:t>
            </a:r>
            <a:endParaRPr lang="en-US" dirty="0"/>
          </a:p>
          <a:p>
            <a:pPr lvl="2"/>
            <a:r>
              <a:rPr lang="lv-LV" dirty="0"/>
              <a:t>Teksts 3. pakāpe</a:t>
            </a:r>
            <a:endParaRPr lang="en-US" dirty="0"/>
          </a:p>
          <a:p>
            <a:pPr lvl="3"/>
            <a:r>
              <a:rPr lang="lv-LV" dirty="0"/>
              <a:t>Teksts 4. pakāpe</a:t>
            </a:r>
          </a:p>
        </p:txBody>
      </p:sp>
      <p:sp>
        <p:nvSpPr>
          <p:cNvPr id="4" name="Date Placeholder 3"/>
          <p:cNvSpPr>
            <a:spLocks noGrp="1"/>
          </p:cNvSpPr>
          <p:nvPr>
            <p:ph type="dt" sz="half" idx="2"/>
          </p:nvPr>
        </p:nvSpPr>
        <p:spPr>
          <a:xfrm>
            <a:off x="615356" y="6348097"/>
            <a:ext cx="2844800" cy="365125"/>
          </a:xfrm>
          <a:prstGeom prst="rect">
            <a:avLst/>
          </a:prstGeom>
        </p:spPr>
        <p:txBody>
          <a:bodyPr vert="horz" lIns="91440" tIns="45720" rIns="91440" bIns="45720" rtlCol="0" anchor="ctr"/>
          <a:lstStyle>
            <a:lvl1pPr algn="l">
              <a:defRPr sz="1200">
                <a:solidFill>
                  <a:schemeClr val="tx1">
                    <a:tint val="75000"/>
                  </a:schemeClr>
                </a:solidFill>
                <a:latin typeface="Nexa Light" pitchFamily="50" charset="-70"/>
              </a:defRPr>
            </a:lvl1pPr>
          </a:lstStyle>
          <a:p>
            <a:r>
              <a:rPr lang="lv-LV" smtClean="0">
                <a:solidFill>
                  <a:srgbClr val="0A0A0A">
                    <a:tint val="75000"/>
                  </a:srgbClr>
                </a:solidFill>
              </a:rPr>
              <a:t>30.11.2016</a:t>
            </a:r>
            <a:endParaRPr lang="lv-LV" dirty="0">
              <a:solidFill>
                <a:srgbClr val="0A0A0A">
                  <a:tint val="75000"/>
                </a:srgbClr>
              </a:solidFill>
            </a:endParaRPr>
          </a:p>
        </p:txBody>
      </p:sp>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Tree>
    <p:extLst>
      <p:ext uri="{BB962C8B-B14F-4D97-AF65-F5344CB8AC3E}">
        <p14:creationId xmlns:p14="http://schemas.microsoft.com/office/powerpoint/2010/main" val="39226774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p:txStyles>
    <p:titleStyle>
      <a:lvl1pPr algn="ctr" defTabSz="914400" rtl="0" eaLnBrk="1" latinLnBrk="0" hangingPunct="1">
        <a:lnSpc>
          <a:spcPct val="90000"/>
        </a:lnSpc>
        <a:spcBef>
          <a:spcPct val="0"/>
        </a:spcBef>
        <a:buNone/>
        <a:defRPr sz="2800" b="1" kern="1200" baseline="0">
          <a:solidFill>
            <a:schemeClr val="tx1"/>
          </a:solidFill>
          <a:effectLst/>
          <a:latin typeface="Nexa Black" pitchFamily="50" charset="-70"/>
          <a:ea typeface="+mj-ea"/>
          <a:cs typeface="+mj-cs"/>
        </a:defRPr>
      </a:lvl1pPr>
    </p:titleStyle>
    <p:bodyStyle>
      <a:lvl1pPr marL="228600" indent="-228600" algn="l" defTabSz="914400" rtl="0" eaLnBrk="1" latinLnBrk="0" hangingPunct="1">
        <a:lnSpc>
          <a:spcPct val="90000"/>
        </a:lnSpc>
        <a:spcBef>
          <a:spcPts val="1000"/>
        </a:spcBef>
        <a:buClr>
          <a:srgbClr val="D22630"/>
        </a:buClr>
        <a:buFont typeface="Wingdings" pitchFamily="2" charset="2"/>
        <a:buChar char="§"/>
        <a:defRPr sz="28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97999B"/>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7" name="Freeform 29"/>
          <p:cNvSpPr>
            <a:spLocks/>
          </p:cNvSpPr>
          <p:nvPr/>
        </p:nvSpPr>
        <p:spPr bwMode="auto">
          <a:xfrm>
            <a:off x="11097992" y="6362560"/>
            <a:ext cx="715763" cy="319193"/>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97999B"/>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8" name="Slide Number Placeholder 3"/>
          <p:cNvSpPr>
            <a:spLocks noGrp="1"/>
          </p:cNvSpPr>
          <p:nvPr>
            <p:ph type="sldNum" sz="quarter" idx="4"/>
          </p:nvPr>
        </p:nvSpPr>
        <p:spPr>
          <a:xfrm>
            <a:off x="11038460" y="6372000"/>
            <a:ext cx="834825" cy="319193"/>
          </a:xfrm>
          <a:prstGeom prst="rect">
            <a:avLst/>
          </a:prstGeom>
        </p:spPr>
        <p:txBody>
          <a:bodyPr wrap="none"/>
          <a:lstStyle>
            <a:lvl1pPr algn="ctr">
              <a:defRPr sz="1400" b="0">
                <a:solidFill>
                  <a:schemeClr val="bg1"/>
                </a:solidFill>
                <a:latin typeface="Nexa Bold" pitchFamily="50" charset="-70"/>
              </a:defRPr>
            </a:lvl1pPr>
          </a:lstStyle>
          <a:p>
            <a:fld id="{72B114BB-8AB0-417D-893A-988C921FA075}" type="slidenum">
              <a:rPr lang="id-ID" smtClean="0">
                <a:solidFill>
                  <a:srgbClr val="FFFFFF"/>
                </a:solidFill>
              </a:rPr>
              <a:pPr/>
              <a:t>‹#›</a:t>
            </a:fld>
            <a:endParaRPr lang="id-ID" dirty="0">
              <a:solidFill>
                <a:srgbClr val="FFFFFF"/>
              </a:solidFill>
            </a:endParaRPr>
          </a:p>
        </p:txBody>
      </p:sp>
      <p:sp>
        <p:nvSpPr>
          <p:cNvPr id="2" name="Title Placeholder 1"/>
          <p:cNvSpPr>
            <a:spLocks noGrp="1"/>
          </p:cNvSpPr>
          <p:nvPr>
            <p:ph type="title"/>
          </p:nvPr>
        </p:nvSpPr>
        <p:spPr>
          <a:xfrm>
            <a:off x="3189767" y="628383"/>
            <a:ext cx="5794745" cy="764482"/>
          </a:xfrm>
          <a:prstGeom prst="rect">
            <a:avLst/>
          </a:prstGeom>
        </p:spPr>
        <p:txBody>
          <a:bodyPr vert="horz" lIns="91440" tIns="45720" rIns="91440" bIns="45720" rtlCol="0" anchor="ctr">
            <a:noAutofit/>
          </a:bodyPr>
          <a:lstStyle/>
          <a:p>
            <a:r>
              <a:rPr lang="lv-LV" dirty="0"/>
              <a:t>GARŠ SLAIDA NOSAUKUMS</a:t>
            </a:r>
          </a:p>
        </p:txBody>
      </p:sp>
      <p:sp>
        <p:nvSpPr>
          <p:cNvPr id="3" name="Text Placeholder 2"/>
          <p:cNvSpPr>
            <a:spLocks noGrp="1"/>
          </p:cNvSpPr>
          <p:nvPr>
            <p:ph type="body" idx="1"/>
          </p:nvPr>
        </p:nvSpPr>
        <p:spPr>
          <a:xfrm>
            <a:off x="1052623" y="1477926"/>
            <a:ext cx="10045369" cy="4648238"/>
          </a:xfrm>
          <a:prstGeom prst="rect">
            <a:avLst/>
          </a:prstGeom>
        </p:spPr>
        <p:txBody>
          <a:bodyPr vert="horz" lIns="91440" tIns="45720" rIns="91440" bIns="45720" rtlCol="0">
            <a:normAutofit/>
          </a:bodyPr>
          <a:lstStyle/>
          <a:p>
            <a:pPr lvl="0"/>
            <a:r>
              <a:rPr lang="lv-LV" dirty="0"/>
              <a:t>Pamata teksts</a:t>
            </a:r>
            <a:endParaRPr lang="en-US" dirty="0"/>
          </a:p>
          <a:p>
            <a:pPr lvl="1"/>
            <a:r>
              <a:rPr lang="lv-LV" dirty="0"/>
              <a:t>Teksts 2. pakāpe</a:t>
            </a:r>
            <a:endParaRPr lang="en-US" dirty="0"/>
          </a:p>
          <a:p>
            <a:pPr lvl="2"/>
            <a:r>
              <a:rPr lang="lv-LV" dirty="0"/>
              <a:t>Teksts 3. pakāpe</a:t>
            </a:r>
            <a:endParaRPr lang="en-US" dirty="0"/>
          </a:p>
          <a:p>
            <a:pPr lvl="3"/>
            <a:r>
              <a:rPr lang="lv-LV" dirty="0"/>
              <a:t>Teksts 4. pakāpe</a:t>
            </a:r>
          </a:p>
        </p:txBody>
      </p:sp>
      <p:sp>
        <p:nvSpPr>
          <p:cNvPr id="4" name="Date Placeholder 3"/>
          <p:cNvSpPr>
            <a:spLocks noGrp="1"/>
          </p:cNvSpPr>
          <p:nvPr>
            <p:ph type="dt" sz="half" idx="2"/>
          </p:nvPr>
        </p:nvSpPr>
        <p:spPr>
          <a:xfrm>
            <a:off x="615356" y="6348097"/>
            <a:ext cx="2844800" cy="365125"/>
          </a:xfrm>
          <a:prstGeom prst="rect">
            <a:avLst/>
          </a:prstGeom>
        </p:spPr>
        <p:txBody>
          <a:bodyPr vert="horz" lIns="91440" tIns="45720" rIns="91440" bIns="45720" rtlCol="0" anchor="ctr"/>
          <a:lstStyle>
            <a:lvl1pPr algn="l">
              <a:defRPr sz="1200">
                <a:solidFill>
                  <a:schemeClr val="tx1">
                    <a:tint val="75000"/>
                  </a:schemeClr>
                </a:solidFill>
                <a:latin typeface="Nexa Light" pitchFamily="50" charset="-70"/>
              </a:defRPr>
            </a:lvl1pPr>
          </a:lstStyle>
          <a:p>
            <a:r>
              <a:rPr lang="lv-LV" smtClean="0">
                <a:solidFill>
                  <a:srgbClr val="0A0A0A">
                    <a:tint val="75000"/>
                  </a:srgbClr>
                </a:solidFill>
              </a:rPr>
              <a:t>30.11.2016</a:t>
            </a:r>
            <a:endParaRPr lang="lv-LV" dirty="0">
              <a:solidFill>
                <a:srgbClr val="0A0A0A">
                  <a:tint val="75000"/>
                </a:srgbClr>
              </a:solidFill>
            </a:endParaRPr>
          </a:p>
        </p:txBody>
      </p:sp>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3241" y="133139"/>
            <a:ext cx="1857723" cy="671466"/>
          </a:xfrm>
          <a:prstGeom prst="rect">
            <a:avLst/>
          </a:prstGeom>
        </p:spPr>
      </p:pic>
    </p:spTree>
    <p:extLst>
      <p:ext uri="{BB962C8B-B14F-4D97-AF65-F5344CB8AC3E}">
        <p14:creationId xmlns:p14="http://schemas.microsoft.com/office/powerpoint/2010/main" val="22887333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hdr="0" ftr="0"/>
  <p:txStyles>
    <p:titleStyle>
      <a:lvl1pPr algn="ctr" defTabSz="914400" rtl="0" eaLnBrk="1" latinLnBrk="0" hangingPunct="1">
        <a:lnSpc>
          <a:spcPct val="90000"/>
        </a:lnSpc>
        <a:spcBef>
          <a:spcPct val="0"/>
        </a:spcBef>
        <a:buNone/>
        <a:defRPr sz="2800" b="1" kern="1200" baseline="0">
          <a:solidFill>
            <a:schemeClr val="tx1"/>
          </a:solidFill>
          <a:effectLst/>
          <a:latin typeface="Nexa Black" pitchFamily="50" charset="-70"/>
          <a:ea typeface="+mj-ea"/>
          <a:cs typeface="+mj-cs"/>
        </a:defRPr>
      </a:lvl1pPr>
    </p:titleStyle>
    <p:bodyStyle>
      <a:lvl1pPr marL="228600" indent="-228600" algn="l" defTabSz="914400" rtl="0" eaLnBrk="1" latinLnBrk="0" hangingPunct="1">
        <a:lnSpc>
          <a:spcPct val="90000"/>
        </a:lnSpc>
        <a:spcBef>
          <a:spcPts val="1000"/>
        </a:spcBef>
        <a:buClr>
          <a:srgbClr val="D22630"/>
        </a:buClr>
        <a:buFont typeface="Wingdings" pitchFamily="2" charset="2"/>
        <a:buChar char="§"/>
        <a:defRPr sz="28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97999B"/>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a:spLocks/>
          </p:cNvSpPr>
          <p:nvPr/>
        </p:nvSpPr>
        <p:spPr bwMode="auto">
          <a:xfrm>
            <a:off x="7879762" y="-485482"/>
            <a:ext cx="3241577" cy="3671741"/>
          </a:xfrm>
          <a:custGeom>
            <a:avLst/>
            <a:gdLst>
              <a:gd name="connsiteX0" fmla="*/ 2559084 w 3241577"/>
              <a:gd name="connsiteY0" fmla="*/ 0 h 3671741"/>
              <a:gd name="connsiteX1" fmla="*/ 3241577 w 3241577"/>
              <a:gd name="connsiteY1" fmla="*/ 0 h 3671741"/>
              <a:gd name="connsiteX2" fmla="*/ 682493 w 3241577"/>
              <a:gd name="connsiteY2" fmla="*/ 3671741 h 3671741"/>
              <a:gd name="connsiteX3" fmla="*/ 0 w 3241577"/>
              <a:gd name="connsiteY3" fmla="*/ 3671741 h 3671741"/>
            </a:gdLst>
            <a:ahLst/>
            <a:cxnLst>
              <a:cxn ang="0">
                <a:pos x="connsiteX0" y="connsiteY0"/>
              </a:cxn>
              <a:cxn ang="0">
                <a:pos x="connsiteX1" y="connsiteY1"/>
              </a:cxn>
              <a:cxn ang="0">
                <a:pos x="connsiteX2" y="connsiteY2"/>
              </a:cxn>
              <a:cxn ang="0">
                <a:pos x="connsiteX3" y="connsiteY3"/>
              </a:cxn>
            </a:cxnLst>
            <a:rect l="l" t="t" r="r" b="b"/>
            <a:pathLst>
              <a:path w="3241577" h="3671741">
                <a:moveTo>
                  <a:pt x="2559084" y="0"/>
                </a:moveTo>
                <a:lnTo>
                  <a:pt x="3241577" y="0"/>
                </a:lnTo>
                <a:lnTo>
                  <a:pt x="682493" y="3671741"/>
                </a:lnTo>
                <a:lnTo>
                  <a:pt x="0" y="3671741"/>
                </a:lnTo>
                <a:close/>
              </a:path>
            </a:pathLst>
          </a:custGeom>
          <a:solidFill>
            <a:srgbClr val="97999B"/>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11" name="TextBox 10"/>
          <p:cNvSpPr txBox="1"/>
          <p:nvPr/>
        </p:nvSpPr>
        <p:spPr>
          <a:xfrm>
            <a:off x="7164674" y="4829017"/>
            <a:ext cx="4671751" cy="1015663"/>
          </a:xfrm>
          <a:prstGeom prst="rect">
            <a:avLst/>
          </a:prstGeom>
          <a:noFill/>
        </p:spPr>
        <p:txBody>
          <a:bodyPr wrap="square" rtlCol="0">
            <a:spAutoFit/>
          </a:bodyPr>
          <a:lstStyle/>
          <a:p>
            <a:pPr algn="r"/>
            <a:r>
              <a:rPr lang="lv-LV" sz="2000" b="1" dirty="0" smtClean="0">
                <a:solidFill>
                  <a:srgbClr val="97999B"/>
                </a:solidFill>
                <a:latin typeface="Nexa Light" pitchFamily="50" charset="-70"/>
                <a:ea typeface="Raleway" panose="020B0003030101060003" pitchFamily="2" charset="0"/>
              </a:rPr>
              <a:t>Rail Baltica projekta</a:t>
            </a:r>
          </a:p>
          <a:p>
            <a:pPr algn="r"/>
            <a:r>
              <a:rPr lang="lv-LV" sz="2000" b="1" dirty="0" smtClean="0">
                <a:solidFill>
                  <a:srgbClr val="97999B"/>
                </a:solidFill>
                <a:latin typeface="Nexa Light" pitchFamily="50" charset="-70"/>
                <a:ea typeface="Raleway" panose="020B0003030101060003" pitchFamily="2" charset="0"/>
              </a:rPr>
              <a:t>aktuālākie darbi Latvijas teritorijā 2016. un 2017. gadā </a:t>
            </a:r>
            <a:endParaRPr lang="id-ID" sz="2000" b="1" dirty="0">
              <a:solidFill>
                <a:srgbClr val="97999B"/>
              </a:solidFill>
              <a:latin typeface="Nexa Light" pitchFamily="50" charset="-70"/>
              <a:ea typeface="Raleway" panose="020B0003030101060003" pitchFamily="2" charset="0"/>
            </a:endParaRPr>
          </a:p>
        </p:txBody>
      </p:sp>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9" r="839"/>
          <a:stretch>
            <a:fillRect/>
          </a:stretch>
        </p:blipFill>
        <p:spPr>
          <a:xfrm>
            <a:off x="-40462" y="-45724"/>
            <a:ext cx="10193372" cy="6914358"/>
          </a:xfrm>
        </p:spPr>
      </p:pic>
      <p:sp>
        <p:nvSpPr>
          <p:cNvPr id="7" name="Freeform 6"/>
          <p:cNvSpPr>
            <a:spLocks/>
          </p:cNvSpPr>
          <p:nvPr/>
        </p:nvSpPr>
        <p:spPr bwMode="auto">
          <a:xfrm>
            <a:off x="4647105" y="3186261"/>
            <a:ext cx="3241577" cy="3671741"/>
          </a:xfrm>
          <a:custGeom>
            <a:avLst/>
            <a:gdLst>
              <a:gd name="connsiteX0" fmla="*/ 2559084 w 3241577"/>
              <a:gd name="connsiteY0" fmla="*/ 0 h 3671741"/>
              <a:gd name="connsiteX1" fmla="*/ 3241577 w 3241577"/>
              <a:gd name="connsiteY1" fmla="*/ 0 h 3671741"/>
              <a:gd name="connsiteX2" fmla="*/ 682493 w 3241577"/>
              <a:gd name="connsiteY2" fmla="*/ 3671741 h 3671741"/>
              <a:gd name="connsiteX3" fmla="*/ 0 w 3241577"/>
              <a:gd name="connsiteY3" fmla="*/ 3671741 h 3671741"/>
            </a:gdLst>
            <a:ahLst/>
            <a:cxnLst>
              <a:cxn ang="0">
                <a:pos x="connsiteX0" y="connsiteY0"/>
              </a:cxn>
              <a:cxn ang="0">
                <a:pos x="connsiteX1" y="connsiteY1"/>
              </a:cxn>
              <a:cxn ang="0">
                <a:pos x="connsiteX2" y="connsiteY2"/>
              </a:cxn>
              <a:cxn ang="0">
                <a:pos x="connsiteX3" y="connsiteY3"/>
              </a:cxn>
            </a:cxnLst>
            <a:rect l="l" t="t" r="r" b="b"/>
            <a:pathLst>
              <a:path w="3241577" h="3671741">
                <a:moveTo>
                  <a:pt x="2559084" y="0"/>
                </a:moveTo>
                <a:lnTo>
                  <a:pt x="3241577" y="0"/>
                </a:lnTo>
                <a:lnTo>
                  <a:pt x="682493" y="3671741"/>
                </a:lnTo>
                <a:lnTo>
                  <a:pt x="0" y="3671741"/>
                </a:lnTo>
                <a:close/>
              </a:path>
            </a:pathLst>
          </a:custGeom>
          <a:solidFill>
            <a:srgbClr val="D22630"/>
          </a:solidFill>
          <a:ln>
            <a:noFill/>
          </a:ln>
        </p:spPr>
        <p:txBody>
          <a:bodyPr vert="horz" wrap="square" lIns="91440" tIns="45720" rIns="91440" bIns="45720" numCol="1" anchor="t" anchorCtr="0" compatLnSpc="1">
            <a:prstTxWarp prst="textNoShape">
              <a:avLst/>
            </a:prstTxWarp>
            <a:noAutofit/>
          </a:bodyPr>
          <a:lstStyle/>
          <a:p>
            <a:endParaRPr lang="id-ID"/>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5260" y="3322993"/>
            <a:ext cx="3361165" cy="133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7072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10</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lv-LV" dirty="0" smtClean="0"/>
              <a:t>Metu konkursa žūrijas rekomendācijas</a:t>
            </a:r>
            <a:endParaRPr lang="lv-LV" dirty="0"/>
          </a:p>
        </p:txBody>
      </p:sp>
      <p:sp>
        <p:nvSpPr>
          <p:cNvPr id="5" name="Rectangle 4"/>
          <p:cNvSpPr/>
          <p:nvPr/>
        </p:nvSpPr>
        <p:spPr>
          <a:xfrm>
            <a:off x="647700" y="2003494"/>
            <a:ext cx="10106025" cy="3139321"/>
          </a:xfrm>
          <a:prstGeom prst="rect">
            <a:avLst/>
          </a:prstGeom>
        </p:spPr>
        <p:txBody>
          <a:bodyPr wrap="square">
            <a:spAutoFit/>
          </a:bodyPr>
          <a:lstStyle/>
          <a:p>
            <a:pPr marL="742950" lvl="1" indent="-285750">
              <a:buFont typeface="Arial" panose="020B0604020202020204" pitchFamily="34" charset="0"/>
              <a:buChar char="•"/>
            </a:pPr>
            <a:r>
              <a:rPr lang="lv-LV" dirty="0" smtClean="0"/>
              <a:t>Stacijas pārbūvei </a:t>
            </a:r>
            <a:r>
              <a:rPr lang="lv-LV" dirty="0"/>
              <a:t>un </a:t>
            </a:r>
            <a:r>
              <a:rPr lang="lv-LV" dirty="0" smtClean="0"/>
              <a:t>laukuma reorganizācijai jāuzlabo pilsētvides kvalitāte atbilstoši pilsētas attīstības perspektīvai.</a:t>
            </a:r>
          </a:p>
          <a:p>
            <a:pPr lvl="1"/>
            <a:endParaRPr lang="lv-LV" dirty="0" smtClean="0"/>
          </a:p>
          <a:p>
            <a:pPr marL="742950" lvl="1" indent="-285750">
              <a:buFont typeface="Arial" panose="020B0604020202020204" pitchFamily="34" charset="0"/>
              <a:buChar char="•"/>
            </a:pPr>
            <a:r>
              <a:rPr lang="lv-LV" dirty="0" smtClean="0"/>
              <a:t>Nodrošināt vienotu, nepārtrauktu pasažieru plūsmu no biļetes iegādes līdz iekāpšanai vilcienā.</a:t>
            </a:r>
          </a:p>
          <a:p>
            <a:pPr lvl="1"/>
            <a:endParaRPr lang="lv-LV" dirty="0" smtClean="0"/>
          </a:p>
          <a:p>
            <a:pPr marL="742950" lvl="1" indent="-285750">
              <a:buFont typeface="Arial" panose="020B0604020202020204" pitchFamily="34" charset="0"/>
              <a:buChar char="•"/>
            </a:pPr>
            <a:r>
              <a:rPr lang="lv-LV" dirty="0" smtClean="0"/>
              <a:t>Projekts īstenojams kopīgā sadarbībā ar Rīgas pilsētas atbildīgajām institūcijām un uzņēmējiem. </a:t>
            </a:r>
          </a:p>
          <a:p>
            <a:pPr lvl="1"/>
            <a:endParaRPr lang="lv-LV" dirty="0" smtClean="0"/>
          </a:p>
          <a:p>
            <a:pPr marL="742950" lvl="1" indent="-285750">
              <a:buFont typeface="Arial" panose="020B0604020202020204" pitchFamily="34" charset="0"/>
              <a:buChar char="•"/>
            </a:pPr>
            <a:r>
              <a:rPr lang="lv-LV" dirty="0" smtClean="0"/>
              <a:t>Nepieciešams atbrīvot </a:t>
            </a:r>
            <a:r>
              <a:rPr lang="lv-LV" dirty="0"/>
              <a:t>stacijas laukumu no azartspēļu objekta, būtiska ir arī stacijas pulksteņa autentiskā veidola atgūšana.</a:t>
            </a:r>
          </a:p>
        </p:txBody>
      </p:sp>
    </p:spTree>
    <p:extLst>
      <p:ext uri="{BB962C8B-B14F-4D97-AF65-F5344CB8AC3E}">
        <p14:creationId xmlns:p14="http://schemas.microsoft.com/office/powerpoint/2010/main" val="2140673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11</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3189769" y="628383"/>
            <a:ext cx="8291031" cy="764482"/>
          </a:xfrm>
        </p:spPr>
        <p:txBody>
          <a:bodyPr/>
          <a:lstStyle/>
          <a:p>
            <a:r>
              <a:rPr lang="lv-LV" dirty="0" smtClean="0"/>
              <a:t>Godalgotais arhitektu mets no Latvijas</a:t>
            </a:r>
            <a:endParaRPr lang="lv-LV" dirty="0"/>
          </a:p>
        </p:txBody>
      </p:sp>
      <p:pic>
        <p:nvPicPr>
          <p:cNvPr id="2050" name="Picture 2" descr="E:\2.vietas\SMXL2022\SMXL2022_06.jp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95658" y="1485899"/>
            <a:ext cx="6571211" cy="471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72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12</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3074" name="Picture 2" descr="E:\2.vietas\SMXL2022\SMXL2022_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3591"/>
            <a:ext cx="9043988" cy="638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840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13</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4098" name="Picture 2" descr="E:\2.vietas\SMXL2022\SMXL2022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5100" y="0"/>
            <a:ext cx="8967787" cy="629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23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14</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5122" name="Picture 2" descr="E:\2.vietas\SMXL2022\SMXL2022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5672" y="0"/>
            <a:ext cx="8226168"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502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15</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5" name="Title 3"/>
          <p:cNvSpPr>
            <a:spLocks noGrp="1"/>
          </p:cNvSpPr>
          <p:nvPr>
            <p:ph type="title"/>
          </p:nvPr>
        </p:nvSpPr>
        <p:spPr>
          <a:xfrm>
            <a:off x="3189769" y="628383"/>
            <a:ext cx="7148031" cy="764482"/>
          </a:xfrm>
        </p:spPr>
        <p:txBody>
          <a:bodyPr/>
          <a:lstStyle/>
          <a:p>
            <a:r>
              <a:rPr lang="lv-LV" dirty="0" smtClean="0"/>
              <a:t>Godalgotais arhitektu mets no Dānijas</a:t>
            </a:r>
            <a:endParaRPr lang="lv-LV" dirty="0"/>
          </a:p>
        </p:txBody>
      </p:sp>
      <p:pic>
        <p:nvPicPr>
          <p:cNvPr id="6147" name="Picture 3" descr="E:\2.vietas\R2I0G1A6\R2I0G1A6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479" y="1206499"/>
            <a:ext cx="7198646" cy="508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22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16</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7170" name="Picture 2" descr="E:\New folder\R2I0G1A6\R2I0G1A6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75" y="758825"/>
            <a:ext cx="7562850" cy="53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430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17</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8194" name="Picture 2" descr="E:\New folder\R2I0G1A6\R2I0G1A6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75" y="758825"/>
            <a:ext cx="7562850" cy="53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7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18</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9218" name="Picture 2" descr="E:\New folder\R2I0G1A6\R2I0G1A6_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75" y="758825"/>
            <a:ext cx="7562850" cy="53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10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19</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10242" name="Picture 2" descr="E:\New folder\R2I0G1A6\R2I0G1A6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75" y="758825"/>
            <a:ext cx="7562850" cy="53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72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237018" y="1073086"/>
            <a:ext cx="1620982" cy="1573345"/>
          </a:xfrm>
          <a:prstGeom prst="ellipse">
            <a:avLst/>
          </a:prstGeom>
        </p:spPr>
      </p:pic>
      <p:sp>
        <p:nvSpPr>
          <p:cNvPr id="2" name="Slide Number Placeholder 1"/>
          <p:cNvSpPr>
            <a:spLocks noGrp="1"/>
          </p:cNvSpPr>
          <p:nvPr>
            <p:ph type="sldNum" sz="quarter" idx="10"/>
          </p:nvPr>
        </p:nvSpPr>
        <p:spPr>
          <a:xfrm>
            <a:off x="11158538" y="212425"/>
            <a:ext cx="834825" cy="365125"/>
          </a:xfrm>
        </p:spPr>
        <p:txBody>
          <a:bodyPr/>
          <a:lstStyle/>
          <a:p>
            <a:fld id="{72B114BB-8AB0-417D-893A-988C921FA075}" type="slidenum">
              <a:rPr lang="id-ID" smtClean="0"/>
              <a:pPr/>
              <a:t>2</a:t>
            </a:fld>
            <a:endParaRPr lang="id-ID" dirty="0"/>
          </a:p>
        </p:txBody>
      </p:sp>
      <p:sp>
        <p:nvSpPr>
          <p:cNvPr id="4" name="Date Placeholder 3"/>
          <p:cNvSpPr>
            <a:spLocks noGrp="1"/>
          </p:cNvSpPr>
          <p:nvPr>
            <p:ph type="dt" sz="half" idx="14"/>
          </p:nvPr>
        </p:nvSpPr>
        <p:spPr/>
        <p:txBody>
          <a:bodyPr/>
          <a:lstStyle/>
          <a:p>
            <a:r>
              <a:rPr lang="lv-LV" dirty="0" smtClean="0"/>
              <a:t>30.11.2016</a:t>
            </a:r>
            <a:endParaRPr lang="lv-LV" dirty="0"/>
          </a:p>
        </p:txBody>
      </p:sp>
      <p:sp>
        <p:nvSpPr>
          <p:cNvPr id="5" name="Content Placeholder 11"/>
          <p:cNvSpPr txBox="1">
            <a:spLocks/>
          </p:cNvSpPr>
          <p:nvPr/>
        </p:nvSpPr>
        <p:spPr>
          <a:xfrm>
            <a:off x="2498652" y="4136065"/>
            <a:ext cx="7208875" cy="17220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lv-LV" sz="1800" dirty="0" smtClean="0">
                <a:solidFill>
                  <a:schemeClr val="tx2"/>
                </a:solidFill>
              </a:rPr>
              <a:t>Kaspars Vingris EDZL strādā kopš 2016. gada sākuma. </a:t>
            </a:r>
          </a:p>
          <a:p>
            <a:pPr marL="0" indent="0" algn="ctr">
              <a:buNone/>
            </a:pPr>
            <a:r>
              <a:rPr lang="lv-LV" sz="1800" dirty="0">
                <a:solidFill>
                  <a:schemeClr val="tx2"/>
                </a:solidFill>
              </a:rPr>
              <a:t>No 2014. gada Rail Baltica projekta vadītāja </a:t>
            </a:r>
            <a:r>
              <a:rPr lang="lv-LV" sz="1800" dirty="0" smtClean="0">
                <a:solidFill>
                  <a:schemeClr val="tx2"/>
                </a:solidFill>
              </a:rPr>
              <a:t>amatā veicis Nacionālās izpētes vadību </a:t>
            </a:r>
          </a:p>
          <a:p>
            <a:pPr marL="0" indent="0" algn="ctr">
              <a:buFont typeface="Arial" panose="020B0604020202020204" pitchFamily="34" charset="0"/>
              <a:buNone/>
            </a:pPr>
            <a:endParaRPr lang="id-ID" sz="1800" dirty="0" smtClean="0">
              <a:solidFill>
                <a:schemeClr val="tx2"/>
              </a:solidFill>
            </a:endParaRPr>
          </a:p>
        </p:txBody>
      </p:sp>
      <p:sp>
        <p:nvSpPr>
          <p:cNvPr id="6" name="TextBox 5"/>
          <p:cNvSpPr txBox="1"/>
          <p:nvPr/>
        </p:nvSpPr>
        <p:spPr>
          <a:xfrm>
            <a:off x="5008880" y="2974516"/>
            <a:ext cx="2188420" cy="584775"/>
          </a:xfrm>
          <a:prstGeom prst="rect">
            <a:avLst/>
          </a:prstGeom>
          <a:noFill/>
        </p:spPr>
        <p:txBody>
          <a:bodyPr wrap="none" rtlCol="0">
            <a:spAutoFit/>
          </a:bodyPr>
          <a:lstStyle/>
          <a:p>
            <a:pPr algn="ctr"/>
            <a:r>
              <a:rPr lang="lv-LV" sz="3200" dirty="0" smtClean="0">
                <a:latin typeface="Nexa Black" pitchFamily="50" charset="-70"/>
              </a:rPr>
              <a:t>Jūs uzrunā</a:t>
            </a:r>
            <a:endParaRPr lang="id-ID" sz="3200" dirty="0">
              <a:latin typeface="Nexa Black" pitchFamily="50" charset="-70"/>
            </a:endParaRPr>
          </a:p>
        </p:txBody>
      </p:sp>
      <p:sp>
        <p:nvSpPr>
          <p:cNvPr id="7" name="TextBox 6"/>
          <p:cNvSpPr txBox="1"/>
          <p:nvPr/>
        </p:nvSpPr>
        <p:spPr>
          <a:xfrm>
            <a:off x="2283143" y="3557166"/>
            <a:ext cx="7639912" cy="369332"/>
          </a:xfrm>
          <a:prstGeom prst="rect">
            <a:avLst/>
          </a:prstGeom>
          <a:noFill/>
        </p:spPr>
        <p:txBody>
          <a:bodyPr wrap="none" rtlCol="0">
            <a:spAutoFit/>
          </a:bodyPr>
          <a:lstStyle/>
          <a:p>
            <a:pPr algn="ctr"/>
            <a:r>
              <a:rPr lang="lv-LV" b="1" dirty="0" smtClean="0">
                <a:latin typeface="Nexa Bold" pitchFamily="50" charset="-70"/>
              </a:rPr>
              <a:t>Kaspars </a:t>
            </a:r>
            <a:r>
              <a:rPr lang="lv-LV" b="1" dirty="0" err="1" smtClean="0">
                <a:latin typeface="Nexa Bold" pitchFamily="50" charset="-70"/>
              </a:rPr>
              <a:t>Vingris</a:t>
            </a:r>
            <a:r>
              <a:rPr lang="id-ID" b="1" dirty="0" smtClean="0">
                <a:latin typeface="Nexa Bold" pitchFamily="50" charset="-70"/>
              </a:rPr>
              <a:t> – </a:t>
            </a:r>
            <a:r>
              <a:rPr lang="lv-LV" b="1" dirty="0" smtClean="0">
                <a:latin typeface="Nexa Bold" pitchFamily="50" charset="-70"/>
              </a:rPr>
              <a:t>EDZL Projektu ieviešanas departamenta direktors</a:t>
            </a:r>
            <a:endParaRPr lang="id-ID" b="1" dirty="0">
              <a:latin typeface="Nexa Bold" pitchFamily="50" charset="-70"/>
            </a:endParaRPr>
          </a:p>
        </p:txBody>
      </p:sp>
      <p:sp>
        <p:nvSpPr>
          <p:cNvPr id="10" name="Slide Number Placeholder 3"/>
          <p:cNvSpPr txBox="1">
            <a:spLocks/>
          </p:cNvSpPr>
          <p:nvPr/>
        </p:nvSpPr>
        <p:spPr>
          <a:xfrm>
            <a:off x="11037601" y="6372002"/>
            <a:ext cx="834825" cy="286341"/>
          </a:xfrm>
          <a:prstGeom prst="rect">
            <a:avLst/>
          </a:prstGeom>
        </p:spPr>
        <p:txBody>
          <a:bodyPr wrap="none"/>
          <a:lstStyle>
            <a:defPPr>
              <a:defRPr lang="id-ID"/>
            </a:defPPr>
            <a:lvl1pPr marL="0" algn="ctr" defTabSz="914400" rtl="0" eaLnBrk="1" latinLnBrk="0" hangingPunct="1">
              <a:defRPr sz="1400" b="0" kern="1200">
                <a:solidFill>
                  <a:schemeClr val="bg1"/>
                </a:solidFill>
                <a:latin typeface="Nexa Bold" pitchFamily="50" charset="-7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B114BB-8AB0-417D-893A-988C921FA075}" type="slidenum">
              <a:rPr lang="id-ID" smtClean="0"/>
              <a:pPr/>
              <a:t>2</a:t>
            </a:fld>
            <a:endParaRPr lang="id-ID" dirty="0"/>
          </a:p>
        </p:txBody>
      </p:sp>
    </p:spTree>
    <p:extLst>
      <p:ext uri="{BB962C8B-B14F-4D97-AF65-F5344CB8AC3E}">
        <p14:creationId xmlns:p14="http://schemas.microsoft.com/office/powerpoint/2010/main" val="124810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20</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2148369" y="653783"/>
            <a:ext cx="8227531" cy="764482"/>
          </a:xfrm>
        </p:spPr>
        <p:txBody>
          <a:bodyPr/>
          <a:lstStyle/>
          <a:p>
            <a:r>
              <a:rPr lang="lv-LV" dirty="0" smtClean="0"/>
              <a:t>Īpašā veicināšanas balva Spānijas arhitektiem</a:t>
            </a:r>
            <a:endParaRPr lang="lv-LV" dirty="0"/>
          </a:p>
        </p:txBody>
      </p:sp>
      <p:pic>
        <p:nvPicPr>
          <p:cNvPr id="11266" name="Picture 2" descr="E:\veicināšanas balvas\RING2022\RIGA2022_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7862" y="1206500"/>
            <a:ext cx="7403838" cy="522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39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21</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12290" name="Picture 2" descr="E:\veicināšanas balvas\RING2022\RIGA2022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0" y="438150"/>
            <a:ext cx="8737600" cy="617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22</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3189769" y="628383"/>
            <a:ext cx="7427431" cy="764482"/>
          </a:xfrm>
        </p:spPr>
        <p:txBody>
          <a:bodyPr/>
          <a:lstStyle/>
          <a:p>
            <a:r>
              <a:rPr lang="lv-LV" dirty="0" smtClean="0"/>
              <a:t>Veicināšanas balva Francijas arhitektiem</a:t>
            </a:r>
            <a:endParaRPr lang="lv-LV" dirty="0"/>
          </a:p>
        </p:txBody>
      </p:sp>
      <p:pic>
        <p:nvPicPr>
          <p:cNvPr id="13314" name="Picture 2" descr="E:\veicināšanas balvas\ARIS2654\ARIS2654_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200" y="1281695"/>
            <a:ext cx="6794500" cy="4802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28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23</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3189769" y="628383"/>
            <a:ext cx="7592531" cy="764482"/>
          </a:xfrm>
        </p:spPr>
        <p:txBody>
          <a:bodyPr/>
          <a:lstStyle/>
          <a:p>
            <a:r>
              <a:rPr lang="lv-LV" dirty="0" smtClean="0"/>
              <a:t>Veicināšanas balva Dānijas arhitektiem</a:t>
            </a:r>
            <a:endParaRPr lang="lv-LV" dirty="0"/>
          </a:p>
        </p:txBody>
      </p:sp>
      <p:pic>
        <p:nvPicPr>
          <p:cNvPr id="14338" name="Picture 2" descr="E:\veicināšanas balvas\ARST2919\ARST2919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6510" y="1333499"/>
            <a:ext cx="7266119" cy="51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40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24</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3189769" y="628383"/>
            <a:ext cx="7744931" cy="764482"/>
          </a:xfrm>
        </p:spPr>
        <p:txBody>
          <a:bodyPr/>
          <a:lstStyle/>
          <a:p>
            <a:r>
              <a:rPr lang="lv-LV" dirty="0" smtClean="0"/>
              <a:t>Veicināšanas balva Igaunijas arhitektiem</a:t>
            </a:r>
            <a:endParaRPr lang="lv-LV" dirty="0"/>
          </a:p>
        </p:txBody>
      </p:sp>
      <p:pic>
        <p:nvPicPr>
          <p:cNvPr id="15362" name="Picture 2" descr="E:\veicināšanas balvas\XYVI0368\XYVI0368_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256740"/>
            <a:ext cx="6376986" cy="450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58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25</a:t>
            </a:fld>
            <a:endParaRPr lang="id-ID" dirty="0"/>
          </a:p>
        </p:txBody>
      </p:sp>
      <p:sp>
        <p:nvSpPr>
          <p:cNvPr id="3" name="Date Placeholder 2"/>
          <p:cNvSpPr>
            <a:spLocks noGrp="1"/>
          </p:cNvSpPr>
          <p:nvPr>
            <p:ph type="dt" sz="half" idx="11"/>
          </p:nvPr>
        </p:nvSpPr>
        <p:spPr>
          <a:xfrm>
            <a:off x="475396" y="6461866"/>
            <a:ext cx="2844800" cy="365125"/>
          </a:xfrm>
        </p:spPr>
        <p:txBody>
          <a:bodyPr/>
          <a:lstStyle/>
          <a:p>
            <a:r>
              <a:rPr lang="lv-LV" smtClean="0"/>
              <a:t>30.11.2016</a:t>
            </a:r>
            <a:endParaRPr lang="lv-LV" dirty="0"/>
          </a:p>
        </p:txBody>
      </p:sp>
      <p:sp>
        <p:nvSpPr>
          <p:cNvPr id="4" name="Title 3"/>
          <p:cNvSpPr>
            <a:spLocks noGrp="1"/>
          </p:cNvSpPr>
          <p:nvPr>
            <p:ph type="title"/>
          </p:nvPr>
        </p:nvSpPr>
        <p:spPr>
          <a:xfrm>
            <a:off x="2015413" y="348465"/>
            <a:ext cx="9339942" cy="764482"/>
          </a:xfrm>
        </p:spPr>
        <p:txBody>
          <a:bodyPr/>
          <a:lstStyle/>
          <a:p>
            <a:r>
              <a:rPr lang="lv-LV" dirty="0" smtClean="0"/>
              <a:t>Iepirkuma procedūra par vienu līgumu būvprojektēšanai un būvniecībai </a:t>
            </a:r>
            <a:r>
              <a:rPr lang="lv-LV" i="1" dirty="0" smtClean="0"/>
              <a:t>(</a:t>
            </a:r>
            <a:r>
              <a:rPr lang="lv-LV" i="1" dirty="0" err="1" smtClean="0"/>
              <a:t>design&amp;build</a:t>
            </a:r>
            <a:r>
              <a:rPr lang="lv-LV" i="1" dirty="0"/>
              <a:t>) </a:t>
            </a:r>
            <a:endParaRPr lang="lv-LV"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847" y="1215024"/>
            <a:ext cx="7175242" cy="368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0588" y="4903833"/>
            <a:ext cx="9927512" cy="1446550"/>
          </a:xfrm>
          <a:prstGeom prst="rect">
            <a:avLst/>
          </a:prstGeom>
          <a:noFill/>
        </p:spPr>
        <p:txBody>
          <a:bodyPr wrap="square" rtlCol="0">
            <a:spAutoFit/>
          </a:bodyPr>
          <a:lstStyle/>
          <a:p>
            <a:r>
              <a:rPr lang="lv-LV" sz="1600" dirty="0"/>
              <a:t>Design &amp; build – nodrošina risku minimizēšanu pasūtītājam un </a:t>
            </a:r>
            <a:r>
              <a:rPr lang="lv-LV" sz="1600" dirty="0" smtClean="0"/>
              <a:t>īsāku </a:t>
            </a:r>
            <a:r>
              <a:rPr lang="lv-LV" sz="1600" dirty="0"/>
              <a:t>laika grafiku.</a:t>
            </a:r>
          </a:p>
          <a:p>
            <a:endParaRPr lang="lv-LV" sz="1600" b="1" dirty="0"/>
          </a:p>
          <a:p>
            <a:r>
              <a:rPr lang="lv-LV" sz="1400" dirty="0"/>
              <a:t>RVC nepieciešams nodrošināt pilsētas funkcionēšanu, satiksmes kustības nepārtrauktību, būvdarbu  loģistiku, kā rezultātā būvprojektā tiks paredzēti visi iespējamie risinājumi un būvdarbu laikā neradīsies vajadzība pēc būvprojekta grozījumiem un papildus darbiem. </a:t>
            </a:r>
          </a:p>
          <a:p>
            <a:r>
              <a:rPr lang="lv-LV" sz="1400" dirty="0"/>
              <a:t>  </a:t>
            </a:r>
          </a:p>
        </p:txBody>
      </p:sp>
    </p:spTree>
    <p:extLst>
      <p:ext uri="{BB962C8B-B14F-4D97-AF65-F5344CB8AC3E}">
        <p14:creationId xmlns:p14="http://schemas.microsoft.com/office/powerpoint/2010/main" val="315906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26</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6" name="Title 5"/>
          <p:cNvSpPr>
            <a:spLocks noGrp="1"/>
          </p:cNvSpPr>
          <p:nvPr>
            <p:ph type="title"/>
          </p:nvPr>
        </p:nvSpPr>
        <p:spPr>
          <a:xfrm>
            <a:off x="2116154" y="236382"/>
            <a:ext cx="9283413" cy="764482"/>
          </a:xfrm>
        </p:spPr>
        <p:txBody>
          <a:bodyPr/>
          <a:lstStyle/>
          <a:p>
            <a:r>
              <a:rPr lang="lv-LV" dirty="0"/>
              <a:t>Rīgas Centrālā dzelzceļa stacija </a:t>
            </a:r>
            <a:r>
              <a:rPr lang="lv-LV" i="1" dirty="0"/>
              <a:t>(</a:t>
            </a:r>
            <a:r>
              <a:rPr lang="lv-LV" i="1" dirty="0" err="1"/>
              <a:t>design&amp;build</a:t>
            </a:r>
            <a:r>
              <a:rPr lang="lv-LV" i="1" dirty="0"/>
              <a:t>)</a:t>
            </a:r>
          </a:p>
        </p:txBody>
      </p:sp>
      <p:cxnSp>
        <p:nvCxnSpPr>
          <p:cNvPr id="7" name="Shape 217"/>
          <p:cNvCxnSpPr/>
          <p:nvPr/>
        </p:nvCxnSpPr>
        <p:spPr>
          <a:xfrm>
            <a:off x="1318271" y="3641616"/>
            <a:ext cx="9648000" cy="0"/>
          </a:xfrm>
          <a:prstGeom prst="straightConnector1">
            <a:avLst/>
          </a:prstGeom>
          <a:noFill/>
          <a:ln w="19050" cap="flat" cmpd="sng">
            <a:solidFill>
              <a:schemeClr val="dk2"/>
            </a:solidFill>
            <a:prstDash val="solid"/>
            <a:miter/>
            <a:headEnd type="none" w="med" len="med"/>
            <a:tailEnd type="none" w="med" len="med"/>
          </a:ln>
        </p:spPr>
      </p:cxnSp>
      <p:sp>
        <p:nvSpPr>
          <p:cNvPr id="8" name="Shape 218"/>
          <p:cNvSpPr/>
          <p:nvPr/>
        </p:nvSpPr>
        <p:spPr>
          <a:xfrm>
            <a:off x="2401830" y="3551616"/>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9" name="Shape 219"/>
          <p:cNvSpPr/>
          <p:nvPr/>
        </p:nvSpPr>
        <p:spPr>
          <a:xfrm>
            <a:off x="4129060" y="3551616"/>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0" name="Shape 220"/>
          <p:cNvSpPr/>
          <p:nvPr/>
        </p:nvSpPr>
        <p:spPr>
          <a:xfrm>
            <a:off x="5900580" y="3552257"/>
            <a:ext cx="179999" cy="179999"/>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1" name="Shape 221"/>
          <p:cNvSpPr/>
          <p:nvPr/>
        </p:nvSpPr>
        <p:spPr>
          <a:xfrm>
            <a:off x="7668502" y="3551616"/>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2" name="Shape 222"/>
          <p:cNvSpPr/>
          <p:nvPr/>
        </p:nvSpPr>
        <p:spPr>
          <a:xfrm>
            <a:off x="9660314" y="3549246"/>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13" name="Shape 223"/>
          <p:cNvCxnSpPr>
            <a:stCxn id="8" idx="4"/>
          </p:cNvCxnSpPr>
          <p:nvPr/>
        </p:nvCxnSpPr>
        <p:spPr>
          <a:xfrm>
            <a:off x="2491830" y="3731616"/>
            <a:ext cx="0" cy="240000"/>
          </a:xfrm>
          <a:prstGeom prst="straightConnector1">
            <a:avLst/>
          </a:prstGeom>
          <a:noFill/>
          <a:ln w="19050" cap="flat" cmpd="sng">
            <a:solidFill>
              <a:schemeClr val="accent1"/>
            </a:solidFill>
            <a:prstDash val="solid"/>
            <a:miter/>
            <a:headEnd type="none" w="med" len="med"/>
            <a:tailEnd type="none" w="med" len="med"/>
          </a:ln>
        </p:spPr>
      </p:cxnSp>
      <p:cxnSp>
        <p:nvCxnSpPr>
          <p:cNvPr id="14" name="Shape 224"/>
          <p:cNvCxnSpPr>
            <a:endCxn id="9" idx="0"/>
          </p:cNvCxnSpPr>
          <p:nvPr/>
        </p:nvCxnSpPr>
        <p:spPr>
          <a:xfrm>
            <a:off x="4219060" y="3227316"/>
            <a:ext cx="0" cy="324299"/>
          </a:xfrm>
          <a:prstGeom prst="straightConnector1">
            <a:avLst/>
          </a:prstGeom>
          <a:noFill/>
          <a:ln w="19050" cap="flat" cmpd="sng">
            <a:solidFill>
              <a:schemeClr val="accent3"/>
            </a:solidFill>
            <a:prstDash val="solid"/>
            <a:miter/>
            <a:headEnd type="none" w="med" len="med"/>
            <a:tailEnd type="none" w="med" len="med"/>
          </a:ln>
        </p:spPr>
      </p:cxnSp>
      <p:cxnSp>
        <p:nvCxnSpPr>
          <p:cNvPr id="15" name="Shape 225"/>
          <p:cNvCxnSpPr>
            <a:stCxn id="10" idx="4"/>
          </p:cNvCxnSpPr>
          <p:nvPr/>
        </p:nvCxnSpPr>
        <p:spPr>
          <a:xfrm>
            <a:off x="5990580" y="3732257"/>
            <a:ext cx="0" cy="240000"/>
          </a:xfrm>
          <a:prstGeom prst="straightConnector1">
            <a:avLst/>
          </a:prstGeom>
          <a:noFill/>
          <a:ln w="19050" cap="flat" cmpd="sng">
            <a:solidFill>
              <a:schemeClr val="lt2"/>
            </a:solidFill>
            <a:prstDash val="solid"/>
            <a:miter/>
            <a:headEnd type="none" w="med" len="med"/>
            <a:tailEnd type="none" w="med" len="med"/>
          </a:ln>
        </p:spPr>
      </p:cxnSp>
      <p:cxnSp>
        <p:nvCxnSpPr>
          <p:cNvPr id="16" name="Shape 226"/>
          <p:cNvCxnSpPr>
            <a:endCxn id="11" idx="0"/>
          </p:cNvCxnSpPr>
          <p:nvPr/>
        </p:nvCxnSpPr>
        <p:spPr>
          <a:xfrm>
            <a:off x="7758502" y="3227316"/>
            <a:ext cx="0" cy="324299"/>
          </a:xfrm>
          <a:prstGeom prst="straightConnector1">
            <a:avLst/>
          </a:prstGeom>
          <a:noFill/>
          <a:ln w="19050" cap="flat" cmpd="sng">
            <a:solidFill>
              <a:schemeClr val="accent1"/>
            </a:solidFill>
            <a:prstDash val="solid"/>
            <a:miter/>
            <a:headEnd type="none" w="med" len="med"/>
            <a:tailEnd type="none" w="med" len="med"/>
          </a:ln>
        </p:spPr>
      </p:cxnSp>
      <p:cxnSp>
        <p:nvCxnSpPr>
          <p:cNvPr id="17" name="Shape 227"/>
          <p:cNvCxnSpPr>
            <a:stCxn id="12" idx="4"/>
          </p:cNvCxnSpPr>
          <p:nvPr/>
        </p:nvCxnSpPr>
        <p:spPr>
          <a:xfrm>
            <a:off x="9750314" y="3729246"/>
            <a:ext cx="0" cy="251400"/>
          </a:xfrm>
          <a:prstGeom prst="straightConnector1">
            <a:avLst/>
          </a:prstGeom>
          <a:noFill/>
          <a:ln w="19050" cap="flat" cmpd="sng">
            <a:solidFill>
              <a:schemeClr val="accent3"/>
            </a:solidFill>
            <a:prstDash val="solid"/>
            <a:miter/>
            <a:headEnd type="none" w="med" len="med"/>
            <a:tailEnd type="none" w="med" len="med"/>
          </a:ln>
        </p:spPr>
      </p:cxnSp>
      <p:sp>
        <p:nvSpPr>
          <p:cNvPr id="18" name="Shape 228"/>
          <p:cNvSpPr/>
          <p:nvPr/>
        </p:nvSpPr>
        <p:spPr>
          <a:xfrm>
            <a:off x="2221830" y="3971648"/>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19" name="Shape 229"/>
          <p:cNvGrpSpPr/>
          <p:nvPr/>
        </p:nvGrpSpPr>
        <p:grpSpPr>
          <a:xfrm>
            <a:off x="2329492" y="4055148"/>
            <a:ext cx="302816" cy="365880"/>
            <a:chOff x="3563937" y="719137"/>
            <a:chExt cx="960437" cy="1160462"/>
          </a:xfrm>
        </p:grpSpPr>
        <p:sp>
          <p:nvSpPr>
            <p:cNvPr id="20" name="Shape 230"/>
            <p:cNvSpPr/>
            <p:nvPr/>
          </p:nvSpPr>
          <p:spPr>
            <a:xfrm>
              <a:off x="3563937" y="719137"/>
              <a:ext cx="763587" cy="987425"/>
            </a:xfrm>
            <a:custGeom>
              <a:avLst/>
              <a:gdLst/>
              <a:ahLst/>
              <a:cxnLst/>
              <a:rect l="0" t="0" r="0" b="0"/>
              <a:pathLst>
                <a:path w="120000" h="120000" extrusionOk="0">
                  <a:moveTo>
                    <a:pt x="120000" y="101093"/>
                  </a:moveTo>
                  <a:lnTo>
                    <a:pt x="120000" y="0"/>
                  </a:lnTo>
                  <a:lnTo>
                    <a:pt x="0" y="0"/>
                  </a:lnTo>
                  <a:lnTo>
                    <a:pt x="0" y="120000"/>
                  </a:lnTo>
                  <a:lnTo>
                    <a:pt x="95550" y="120000"/>
                  </a:lnTo>
                  <a:lnTo>
                    <a:pt x="120000" y="101093"/>
                  </a:lnTo>
                  <a:close/>
                  <a:moveTo>
                    <a:pt x="96548" y="101672"/>
                  </a:moveTo>
                  <a:lnTo>
                    <a:pt x="109521" y="101672"/>
                  </a:lnTo>
                  <a:lnTo>
                    <a:pt x="96548" y="111704"/>
                  </a:lnTo>
                  <a:lnTo>
                    <a:pt x="96548" y="101672"/>
                  </a:lnTo>
                  <a:close/>
                  <a:moveTo>
                    <a:pt x="6985" y="5401"/>
                  </a:moveTo>
                  <a:lnTo>
                    <a:pt x="113014" y="5401"/>
                  </a:lnTo>
                  <a:lnTo>
                    <a:pt x="113014" y="96270"/>
                  </a:lnTo>
                  <a:lnTo>
                    <a:pt x="89563" y="96270"/>
                  </a:lnTo>
                  <a:lnTo>
                    <a:pt x="89563" y="114598"/>
                  </a:lnTo>
                  <a:lnTo>
                    <a:pt x="6985" y="114598"/>
                  </a:lnTo>
                  <a:lnTo>
                    <a:pt x="6985" y="540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1" name="Shape 231"/>
            <p:cNvSpPr/>
            <p:nvPr/>
          </p:nvSpPr>
          <p:spPr>
            <a:xfrm>
              <a:off x="3763962" y="898525"/>
              <a:ext cx="760412" cy="981074"/>
            </a:xfrm>
            <a:custGeom>
              <a:avLst/>
              <a:gdLst/>
              <a:ahLst/>
              <a:cxnLst/>
              <a:rect l="0" t="0" r="0" b="0"/>
              <a:pathLst>
                <a:path w="120000" h="120000" extrusionOk="0">
                  <a:moveTo>
                    <a:pt x="93695" y="0"/>
                  </a:moveTo>
                  <a:lnTo>
                    <a:pt x="93695" y="5436"/>
                  </a:lnTo>
                  <a:lnTo>
                    <a:pt x="112985" y="5436"/>
                  </a:lnTo>
                  <a:lnTo>
                    <a:pt x="112985" y="96310"/>
                  </a:lnTo>
                  <a:lnTo>
                    <a:pt x="89686" y="96310"/>
                  </a:lnTo>
                  <a:lnTo>
                    <a:pt x="89686" y="114563"/>
                  </a:lnTo>
                  <a:lnTo>
                    <a:pt x="7014" y="114563"/>
                  </a:lnTo>
                  <a:lnTo>
                    <a:pt x="7014" y="102524"/>
                  </a:lnTo>
                  <a:lnTo>
                    <a:pt x="0" y="102524"/>
                  </a:lnTo>
                  <a:lnTo>
                    <a:pt x="0" y="120000"/>
                  </a:lnTo>
                  <a:lnTo>
                    <a:pt x="95448" y="120000"/>
                  </a:lnTo>
                  <a:lnTo>
                    <a:pt x="120000" y="101553"/>
                  </a:lnTo>
                  <a:lnTo>
                    <a:pt x="120000" y="0"/>
                  </a:lnTo>
                  <a:lnTo>
                    <a:pt x="93695" y="0"/>
                  </a:lnTo>
                  <a:close/>
                  <a:moveTo>
                    <a:pt x="109478" y="101747"/>
                  </a:moveTo>
                  <a:lnTo>
                    <a:pt x="96701" y="111650"/>
                  </a:lnTo>
                  <a:lnTo>
                    <a:pt x="96701" y="101747"/>
                  </a:lnTo>
                  <a:lnTo>
                    <a:pt x="109478" y="101747"/>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2" name="Shape 232"/>
            <p:cNvSpPr/>
            <p:nvPr/>
          </p:nvSpPr>
          <p:spPr>
            <a:xfrm>
              <a:off x="3752850" y="998537"/>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3" name="Shape 233"/>
            <p:cNvSpPr/>
            <p:nvPr/>
          </p:nvSpPr>
          <p:spPr>
            <a:xfrm>
              <a:off x="3752850" y="1162050"/>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4" name="Shape 234"/>
            <p:cNvSpPr/>
            <p:nvPr/>
          </p:nvSpPr>
          <p:spPr>
            <a:xfrm>
              <a:off x="3752850" y="1328737"/>
              <a:ext cx="385762" cy="44450"/>
            </a:xfrm>
            <a:custGeom>
              <a:avLst/>
              <a:gdLst/>
              <a:ahLst/>
              <a:cxnLst/>
              <a:rect l="0" t="0" r="0" b="0"/>
              <a:pathLst>
                <a:path w="120000" h="120000" extrusionOk="0">
                  <a:moveTo>
                    <a:pt x="113063" y="0"/>
                  </a:moveTo>
                  <a:cubicBezTo>
                    <a:pt x="6936" y="0"/>
                    <a:pt x="6936" y="0"/>
                    <a:pt x="6936" y="0"/>
                  </a:cubicBezTo>
                  <a:cubicBezTo>
                    <a:pt x="3468" y="0"/>
                    <a:pt x="0" y="24000"/>
                    <a:pt x="0" y="60000"/>
                  </a:cubicBezTo>
                  <a:cubicBezTo>
                    <a:pt x="0" y="90000"/>
                    <a:pt x="3468" y="120000"/>
                    <a:pt x="6936" y="120000"/>
                  </a:cubicBezTo>
                  <a:cubicBezTo>
                    <a:pt x="113063" y="120000"/>
                    <a:pt x="113063" y="120000"/>
                    <a:pt x="113063" y="120000"/>
                  </a:cubicBezTo>
                  <a:cubicBezTo>
                    <a:pt x="116531" y="120000"/>
                    <a:pt x="120000" y="90000"/>
                    <a:pt x="120000" y="60000"/>
                  </a:cubicBezTo>
                  <a:cubicBezTo>
                    <a:pt x="120000" y="24000"/>
                    <a:pt x="116531" y="0"/>
                    <a:pt x="113063" y="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25" name="Shape 235"/>
          <p:cNvSpPr/>
          <p:nvPr/>
        </p:nvSpPr>
        <p:spPr>
          <a:xfrm>
            <a:off x="799120"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6" name="Shape 236"/>
          <p:cNvSpPr/>
          <p:nvPr/>
        </p:nvSpPr>
        <p:spPr>
          <a:xfrm>
            <a:off x="10859568"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7" name="Shape 237"/>
          <p:cNvSpPr/>
          <p:nvPr/>
        </p:nvSpPr>
        <p:spPr>
          <a:xfrm>
            <a:off x="3949060" y="2687466"/>
            <a:ext cx="540000" cy="540000"/>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8" name="Shape 238"/>
          <p:cNvSpPr/>
          <p:nvPr/>
        </p:nvSpPr>
        <p:spPr>
          <a:xfrm>
            <a:off x="7488502" y="2687466"/>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9" name="Shape 239"/>
          <p:cNvSpPr/>
          <p:nvPr/>
        </p:nvSpPr>
        <p:spPr>
          <a:xfrm>
            <a:off x="9480314" y="3980780"/>
            <a:ext cx="540000" cy="540000"/>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30" name="Shape 240"/>
          <p:cNvSpPr/>
          <p:nvPr/>
        </p:nvSpPr>
        <p:spPr>
          <a:xfrm>
            <a:off x="5720580" y="3972289"/>
            <a:ext cx="540000" cy="540000"/>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33" name="Shape 243"/>
          <p:cNvSpPr txBox="1"/>
          <p:nvPr/>
        </p:nvSpPr>
        <p:spPr>
          <a:xfrm>
            <a:off x="260761" y="1968904"/>
            <a:ext cx="2929007" cy="646475"/>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2016.gada novembris - </a:t>
            </a:r>
            <a:r>
              <a:rPr lang="lv-LV" sz="1600" b="1" dirty="0">
                <a:solidFill>
                  <a:srgbClr val="0A0A0A"/>
                </a:solidFill>
                <a:ea typeface="Roboto"/>
                <a:cs typeface="Roboto"/>
                <a:sym typeface="Roboto"/>
              </a:rPr>
              <a:t>2017.gada </a:t>
            </a:r>
            <a:r>
              <a:rPr lang="lv-LV" sz="1600" b="1" dirty="0">
                <a:solidFill>
                  <a:srgbClr val="0A0A0A"/>
                </a:solidFill>
                <a:latin typeface="Roboto"/>
                <a:ea typeface="Roboto"/>
                <a:cs typeface="Roboto"/>
                <a:sym typeface="Roboto"/>
              </a:rPr>
              <a:t>janvāris </a:t>
            </a:r>
          </a:p>
        </p:txBody>
      </p:sp>
      <p:sp>
        <p:nvSpPr>
          <p:cNvPr id="34" name="Shape 244"/>
          <p:cNvSpPr/>
          <p:nvPr/>
        </p:nvSpPr>
        <p:spPr>
          <a:xfrm>
            <a:off x="341208" y="2550954"/>
            <a:ext cx="2225815" cy="709802"/>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Komisijas izveide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Nolikuma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Tehniskie noteikumi</a:t>
            </a:r>
            <a:endParaRPr lang="lv-LV" sz="1400" dirty="0">
              <a:latin typeface="Roboto"/>
              <a:ea typeface="Roboto"/>
              <a:cs typeface="Roboto"/>
              <a:sym typeface="Roboto"/>
            </a:endParaRPr>
          </a:p>
        </p:txBody>
      </p:sp>
      <p:cxnSp>
        <p:nvCxnSpPr>
          <p:cNvPr id="35" name="Shape 245"/>
          <p:cNvCxnSpPr/>
          <p:nvPr/>
        </p:nvCxnSpPr>
        <p:spPr>
          <a:xfrm flipV="1">
            <a:off x="450891" y="2550954"/>
            <a:ext cx="1936131" cy="15900"/>
          </a:xfrm>
          <a:prstGeom prst="straightConnector1">
            <a:avLst/>
          </a:prstGeom>
          <a:noFill/>
          <a:ln w="19050" cap="flat" cmpd="sng">
            <a:solidFill>
              <a:schemeClr val="accent1"/>
            </a:solidFill>
            <a:prstDash val="solid"/>
            <a:miter/>
            <a:headEnd type="none" w="med" len="med"/>
            <a:tailEnd type="none" w="med" len="med"/>
          </a:ln>
        </p:spPr>
      </p:cxnSp>
      <p:sp>
        <p:nvSpPr>
          <p:cNvPr id="37" name="Shape 247"/>
          <p:cNvSpPr/>
          <p:nvPr/>
        </p:nvSpPr>
        <p:spPr>
          <a:xfrm>
            <a:off x="8028500" y="2746944"/>
            <a:ext cx="2790866"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6C6C6C"/>
              </a:solidFill>
              <a:latin typeface="Roboto"/>
              <a:ea typeface="Roboto"/>
              <a:cs typeface="Roboto"/>
              <a:sym typeface="Roboto"/>
            </a:endParaRPr>
          </a:p>
        </p:txBody>
      </p:sp>
      <p:sp>
        <p:nvSpPr>
          <p:cNvPr id="46" name="Shape 258"/>
          <p:cNvSpPr/>
          <p:nvPr/>
        </p:nvSpPr>
        <p:spPr>
          <a:xfrm>
            <a:off x="952561" y="3474737"/>
            <a:ext cx="233116" cy="335037"/>
          </a:xfrm>
          <a:custGeom>
            <a:avLst/>
            <a:gdLst/>
            <a:ahLst/>
            <a:cxnLst/>
            <a:rect l="0" t="0" r="0" b="0"/>
            <a:pathLst>
              <a:path w="120000" h="120000" extrusionOk="0">
                <a:moveTo>
                  <a:pt x="60000" y="0"/>
                </a:moveTo>
                <a:cubicBezTo>
                  <a:pt x="27272" y="0"/>
                  <a:pt x="0" y="18750"/>
                  <a:pt x="0" y="41250"/>
                </a:cubicBezTo>
                <a:cubicBezTo>
                  <a:pt x="0" y="56250"/>
                  <a:pt x="20454" y="72187"/>
                  <a:pt x="27272" y="86250"/>
                </a:cubicBezTo>
                <a:cubicBezTo>
                  <a:pt x="38181" y="107812"/>
                  <a:pt x="36818" y="120000"/>
                  <a:pt x="60000" y="120000"/>
                </a:cubicBezTo>
                <a:cubicBezTo>
                  <a:pt x="83181" y="120000"/>
                  <a:pt x="81818" y="107812"/>
                  <a:pt x="92727" y="86250"/>
                </a:cubicBezTo>
                <a:cubicBezTo>
                  <a:pt x="99545" y="72187"/>
                  <a:pt x="120000" y="56250"/>
                  <a:pt x="120000" y="41250"/>
                </a:cubicBezTo>
                <a:cubicBezTo>
                  <a:pt x="120000" y="18750"/>
                  <a:pt x="92727" y="0"/>
                  <a:pt x="60000" y="0"/>
                </a:cubicBezTo>
                <a:close/>
                <a:moveTo>
                  <a:pt x="73636" y="102187"/>
                </a:moveTo>
                <a:cubicBezTo>
                  <a:pt x="47727" y="104062"/>
                  <a:pt x="47727" y="104062"/>
                  <a:pt x="47727" y="104062"/>
                </a:cubicBezTo>
                <a:cubicBezTo>
                  <a:pt x="46363" y="102187"/>
                  <a:pt x="45000" y="100312"/>
                  <a:pt x="43636" y="97500"/>
                </a:cubicBezTo>
                <a:cubicBezTo>
                  <a:pt x="43636" y="97500"/>
                  <a:pt x="43636" y="97500"/>
                  <a:pt x="43636" y="96562"/>
                </a:cubicBezTo>
                <a:cubicBezTo>
                  <a:pt x="77727" y="93750"/>
                  <a:pt x="77727" y="93750"/>
                  <a:pt x="77727" y="93750"/>
                </a:cubicBezTo>
                <a:cubicBezTo>
                  <a:pt x="77727" y="95625"/>
                  <a:pt x="76363" y="96562"/>
                  <a:pt x="76363" y="97500"/>
                </a:cubicBezTo>
                <a:cubicBezTo>
                  <a:pt x="75000" y="99375"/>
                  <a:pt x="75000" y="100312"/>
                  <a:pt x="73636" y="102187"/>
                </a:cubicBezTo>
                <a:close/>
                <a:moveTo>
                  <a:pt x="42272" y="93750"/>
                </a:moveTo>
                <a:cubicBezTo>
                  <a:pt x="40909" y="90937"/>
                  <a:pt x="39545" y="89062"/>
                  <a:pt x="38181" y="86250"/>
                </a:cubicBezTo>
                <a:cubicBezTo>
                  <a:pt x="81818" y="86250"/>
                  <a:pt x="81818" y="86250"/>
                  <a:pt x="81818" y="86250"/>
                </a:cubicBezTo>
                <a:cubicBezTo>
                  <a:pt x="80454" y="87187"/>
                  <a:pt x="80454" y="89062"/>
                  <a:pt x="79090" y="90000"/>
                </a:cubicBezTo>
                <a:lnTo>
                  <a:pt x="42272" y="93750"/>
                </a:lnTo>
                <a:close/>
                <a:moveTo>
                  <a:pt x="60000" y="112500"/>
                </a:moveTo>
                <a:cubicBezTo>
                  <a:pt x="54545" y="112500"/>
                  <a:pt x="51818" y="112500"/>
                  <a:pt x="49090" y="107812"/>
                </a:cubicBezTo>
                <a:cubicBezTo>
                  <a:pt x="72272" y="105937"/>
                  <a:pt x="72272" y="105937"/>
                  <a:pt x="72272" y="105937"/>
                </a:cubicBezTo>
                <a:cubicBezTo>
                  <a:pt x="69545" y="111562"/>
                  <a:pt x="66818" y="112500"/>
                  <a:pt x="60000" y="112500"/>
                </a:cubicBezTo>
                <a:close/>
                <a:moveTo>
                  <a:pt x="85909" y="78750"/>
                </a:moveTo>
                <a:cubicBezTo>
                  <a:pt x="34090" y="78750"/>
                  <a:pt x="34090" y="78750"/>
                  <a:pt x="34090" y="78750"/>
                </a:cubicBezTo>
                <a:cubicBezTo>
                  <a:pt x="31363" y="75000"/>
                  <a:pt x="28636" y="70312"/>
                  <a:pt x="25909" y="66562"/>
                </a:cubicBezTo>
                <a:cubicBezTo>
                  <a:pt x="17727" y="58125"/>
                  <a:pt x="10909" y="48750"/>
                  <a:pt x="10909" y="41250"/>
                </a:cubicBezTo>
                <a:cubicBezTo>
                  <a:pt x="10909" y="22500"/>
                  <a:pt x="32727" y="7500"/>
                  <a:pt x="60000" y="7500"/>
                </a:cubicBezTo>
                <a:cubicBezTo>
                  <a:pt x="87272" y="7500"/>
                  <a:pt x="109090" y="22500"/>
                  <a:pt x="109090" y="41250"/>
                </a:cubicBezTo>
                <a:cubicBezTo>
                  <a:pt x="109090" y="48750"/>
                  <a:pt x="102272" y="58125"/>
                  <a:pt x="94090" y="66562"/>
                </a:cubicBezTo>
                <a:cubicBezTo>
                  <a:pt x="91363" y="70312"/>
                  <a:pt x="88636" y="75000"/>
                  <a:pt x="85909" y="7875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nvGrpSpPr>
          <p:cNvPr id="47" name="Shape 259"/>
          <p:cNvGrpSpPr/>
          <p:nvPr/>
        </p:nvGrpSpPr>
        <p:grpSpPr>
          <a:xfrm>
            <a:off x="4076761" y="2774071"/>
            <a:ext cx="391540" cy="353355"/>
            <a:chOff x="6216650" y="404812"/>
            <a:chExt cx="1025526" cy="925513"/>
          </a:xfrm>
        </p:grpSpPr>
        <p:sp>
          <p:nvSpPr>
            <p:cNvPr id="48" name="Shape 260"/>
            <p:cNvSpPr/>
            <p:nvPr/>
          </p:nvSpPr>
          <p:spPr>
            <a:xfrm>
              <a:off x="6216650" y="404812"/>
              <a:ext cx="747713" cy="925513"/>
            </a:xfrm>
            <a:custGeom>
              <a:avLst/>
              <a:gdLst/>
              <a:ahLst/>
              <a:cxnLst/>
              <a:rect l="0" t="0" r="0" b="0"/>
              <a:pathLst>
                <a:path w="120000" h="120000" extrusionOk="0">
                  <a:moveTo>
                    <a:pt x="111082" y="112590"/>
                  </a:moveTo>
                  <a:lnTo>
                    <a:pt x="8917" y="112590"/>
                  </a:lnTo>
                  <a:lnTo>
                    <a:pt x="8917" y="28816"/>
                  </a:lnTo>
                  <a:lnTo>
                    <a:pt x="35668" y="28816"/>
                  </a:lnTo>
                  <a:lnTo>
                    <a:pt x="35668" y="7204"/>
                  </a:lnTo>
                  <a:lnTo>
                    <a:pt x="111082" y="7204"/>
                  </a:lnTo>
                  <a:lnTo>
                    <a:pt x="111082" y="38284"/>
                  </a:lnTo>
                  <a:lnTo>
                    <a:pt x="120000" y="30874"/>
                  </a:lnTo>
                  <a:lnTo>
                    <a:pt x="120000" y="0"/>
                  </a:lnTo>
                  <a:lnTo>
                    <a:pt x="31592" y="0"/>
                  </a:lnTo>
                  <a:lnTo>
                    <a:pt x="0" y="25523"/>
                  </a:lnTo>
                  <a:lnTo>
                    <a:pt x="0" y="120000"/>
                  </a:lnTo>
                  <a:lnTo>
                    <a:pt x="120000" y="120000"/>
                  </a:lnTo>
                  <a:lnTo>
                    <a:pt x="120000" y="82126"/>
                  </a:lnTo>
                  <a:lnTo>
                    <a:pt x="111082" y="89536"/>
                  </a:lnTo>
                  <a:lnTo>
                    <a:pt x="111082" y="112590"/>
                  </a:lnTo>
                  <a:close/>
                  <a:moveTo>
                    <a:pt x="13248" y="25111"/>
                  </a:moveTo>
                  <a:lnTo>
                    <a:pt x="31337" y="10497"/>
                  </a:lnTo>
                  <a:lnTo>
                    <a:pt x="31337" y="25111"/>
                  </a:lnTo>
                  <a:lnTo>
                    <a:pt x="13248" y="2511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49" name="Shape 261"/>
            <p:cNvSpPr/>
            <p:nvPr/>
          </p:nvSpPr>
          <p:spPr>
            <a:xfrm>
              <a:off x="6384925" y="684212"/>
              <a:ext cx="411163"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50" name="Shape 262"/>
            <p:cNvSpPr/>
            <p:nvPr/>
          </p:nvSpPr>
          <p:spPr>
            <a:xfrm>
              <a:off x="6384925" y="801687"/>
              <a:ext cx="331788"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51" name="Shape 263"/>
            <p:cNvSpPr/>
            <p:nvPr/>
          </p:nvSpPr>
          <p:spPr>
            <a:xfrm>
              <a:off x="6384925" y="923925"/>
              <a:ext cx="242887"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52" name="Shape 264"/>
            <p:cNvSpPr/>
            <p:nvPr/>
          </p:nvSpPr>
          <p:spPr>
            <a:xfrm>
              <a:off x="6640513" y="563562"/>
              <a:ext cx="601662" cy="604837"/>
            </a:xfrm>
            <a:custGeom>
              <a:avLst/>
              <a:gdLst/>
              <a:ahLst/>
              <a:cxnLst/>
              <a:rect l="0" t="0" r="0" b="0"/>
              <a:pathLst>
                <a:path w="120000" h="120000" extrusionOk="0">
                  <a:moveTo>
                    <a:pt x="64591" y="15748"/>
                  </a:moveTo>
                  <a:lnTo>
                    <a:pt x="53509" y="27086"/>
                  </a:lnTo>
                  <a:lnTo>
                    <a:pt x="11398" y="68661"/>
                  </a:lnTo>
                  <a:lnTo>
                    <a:pt x="0" y="120000"/>
                  </a:lnTo>
                  <a:lnTo>
                    <a:pt x="50976" y="108031"/>
                  </a:lnTo>
                  <a:lnTo>
                    <a:pt x="53509" y="105511"/>
                  </a:lnTo>
                  <a:lnTo>
                    <a:pt x="64591" y="94173"/>
                  </a:lnTo>
                  <a:lnTo>
                    <a:pt x="120000" y="39370"/>
                  </a:lnTo>
                  <a:lnTo>
                    <a:pt x="80422" y="0"/>
                  </a:lnTo>
                  <a:lnTo>
                    <a:pt x="64591" y="15748"/>
                  </a:lnTo>
                  <a:close/>
                  <a:moveTo>
                    <a:pt x="100052" y="30551"/>
                  </a:moveTo>
                  <a:lnTo>
                    <a:pt x="38627" y="91338"/>
                  </a:lnTo>
                  <a:lnTo>
                    <a:pt x="29445" y="82519"/>
                  </a:lnTo>
                  <a:lnTo>
                    <a:pt x="90870" y="21417"/>
                  </a:lnTo>
                  <a:lnTo>
                    <a:pt x="100052" y="30551"/>
                  </a:lnTo>
                  <a:close/>
                  <a:moveTo>
                    <a:pt x="26912" y="80000"/>
                  </a:moveTo>
                  <a:lnTo>
                    <a:pt x="18997" y="72125"/>
                  </a:lnTo>
                  <a:lnTo>
                    <a:pt x="80422" y="11023"/>
                  </a:lnTo>
                  <a:lnTo>
                    <a:pt x="88337" y="18897"/>
                  </a:lnTo>
                  <a:lnTo>
                    <a:pt x="26912" y="80000"/>
                  </a:lnTo>
                  <a:close/>
                  <a:moveTo>
                    <a:pt x="24063" y="82519"/>
                  </a:moveTo>
                  <a:lnTo>
                    <a:pt x="24063" y="82519"/>
                  </a:lnTo>
                  <a:lnTo>
                    <a:pt x="38627" y="97007"/>
                  </a:lnTo>
                  <a:lnTo>
                    <a:pt x="38627" y="97007"/>
                  </a:lnTo>
                  <a:lnTo>
                    <a:pt x="43377" y="101732"/>
                  </a:lnTo>
                  <a:lnTo>
                    <a:pt x="24696" y="106141"/>
                  </a:lnTo>
                  <a:lnTo>
                    <a:pt x="13614" y="94803"/>
                  </a:lnTo>
                  <a:lnTo>
                    <a:pt x="17730" y="76220"/>
                  </a:lnTo>
                  <a:lnTo>
                    <a:pt x="24063" y="82519"/>
                  </a:lnTo>
                  <a:close/>
                  <a:moveTo>
                    <a:pt x="47493" y="100472"/>
                  </a:moveTo>
                  <a:lnTo>
                    <a:pt x="41477" y="94173"/>
                  </a:lnTo>
                  <a:lnTo>
                    <a:pt x="102585" y="33070"/>
                  </a:lnTo>
                  <a:lnTo>
                    <a:pt x="109234" y="39370"/>
                  </a:lnTo>
                  <a:lnTo>
                    <a:pt x="47493" y="100472"/>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pic>
        <p:nvPicPr>
          <p:cNvPr id="53" name="Shape 265" descr="C:\Users\ilukstin\Dropbox\Vizuālā identitāte\EDZL piktogrammas\PNG\projektesana_white.png"/>
          <p:cNvPicPr preferRelativeResize="0"/>
          <p:nvPr/>
        </p:nvPicPr>
        <p:blipFill rotWithShape="1">
          <a:blip r:embed="rId2">
            <a:alphaModFix/>
          </a:blip>
          <a:srcRect/>
          <a:stretch/>
        </p:blipFill>
        <p:spPr>
          <a:xfrm>
            <a:off x="5781446" y="4032514"/>
            <a:ext cx="418268" cy="418268"/>
          </a:xfrm>
          <a:prstGeom prst="rect">
            <a:avLst/>
          </a:prstGeom>
          <a:noFill/>
          <a:ln>
            <a:noFill/>
          </a:ln>
        </p:spPr>
      </p:pic>
      <p:pic>
        <p:nvPicPr>
          <p:cNvPr id="54" name="Shape 266" descr="C:\Users\ilukstin\Dropbox\Vizuālā identitāte\EDZL piktogrammas\PNG\projektesana_white.png"/>
          <p:cNvPicPr preferRelativeResize="0"/>
          <p:nvPr/>
        </p:nvPicPr>
        <p:blipFill rotWithShape="1">
          <a:blip r:embed="rId2">
            <a:alphaModFix/>
          </a:blip>
          <a:srcRect/>
          <a:stretch/>
        </p:blipFill>
        <p:spPr>
          <a:xfrm>
            <a:off x="7549367" y="2727371"/>
            <a:ext cx="418268" cy="418268"/>
          </a:xfrm>
          <a:prstGeom prst="rect">
            <a:avLst/>
          </a:prstGeom>
          <a:noFill/>
          <a:ln>
            <a:noFill/>
          </a:ln>
        </p:spPr>
      </p:pic>
      <p:pic>
        <p:nvPicPr>
          <p:cNvPr id="55" name="Shape 267" descr="C:\Users\ilukstin\Dropbox\Vizuālā identitāte\EDZL piktogrammas\PNG\buvnieciba2_white.png"/>
          <p:cNvPicPr preferRelativeResize="0"/>
          <p:nvPr/>
        </p:nvPicPr>
        <p:blipFill rotWithShape="1">
          <a:blip r:embed="rId3">
            <a:alphaModFix/>
          </a:blip>
          <a:srcRect/>
          <a:stretch/>
        </p:blipFill>
        <p:spPr>
          <a:xfrm>
            <a:off x="9516714" y="4023326"/>
            <a:ext cx="436646" cy="436646"/>
          </a:xfrm>
          <a:prstGeom prst="rect">
            <a:avLst/>
          </a:prstGeom>
          <a:noFill/>
          <a:ln>
            <a:noFill/>
          </a:ln>
        </p:spPr>
      </p:pic>
      <p:sp>
        <p:nvSpPr>
          <p:cNvPr id="56" name="Shape 268"/>
          <p:cNvSpPr/>
          <p:nvPr/>
        </p:nvSpPr>
        <p:spPr>
          <a:xfrm>
            <a:off x="10983800" y="3492569"/>
            <a:ext cx="291536" cy="299375"/>
          </a:xfrm>
          <a:prstGeom prst="rightArrow">
            <a:avLst>
              <a:gd name="adj1" fmla="val 50000"/>
              <a:gd name="adj2" fmla="val 5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59" name="Shape 243"/>
          <p:cNvSpPr txBox="1"/>
          <p:nvPr/>
        </p:nvSpPr>
        <p:spPr>
          <a:xfrm>
            <a:off x="1063545" y="4573202"/>
            <a:ext cx="292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februāris – maijs </a:t>
            </a:r>
          </a:p>
        </p:txBody>
      </p:sp>
      <p:sp>
        <p:nvSpPr>
          <p:cNvPr id="60" name="Shape 244"/>
          <p:cNvSpPr/>
          <p:nvPr/>
        </p:nvSpPr>
        <p:spPr>
          <a:xfrm>
            <a:off x="987476" y="4878077"/>
            <a:ext cx="258614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1.kārtas pieteikumu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pieteikumu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Kandidātu izvirzīšana slēgtā konkursa 2.kārtai</a:t>
            </a:r>
          </a:p>
        </p:txBody>
      </p:sp>
      <p:cxnSp>
        <p:nvCxnSpPr>
          <p:cNvPr id="61" name="Shape 245"/>
          <p:cNvCxnSpPr/>
          <p:nvPr/>
        </p:nvCxnSpPr>
        <p:spPr>
          <a:xfrm>
            <a:off x="1185677" y="4894050"/>
            <a:ext cx="2589048" cy="0"/>
          </a:xfrm>
          <a:prstGeom prst="straightConnector1">
            <a:avLst/>
          </a:prstGeom>
          <a:noFill/>
          <a:ln w="19050" cap="flat" cmpd="sng">
            <a:solidFill>
              <a:schemeClr val="accent1"/>
            </a:solidFill>
            <a:prstDash val="solid"/>
            <a:miter/>
            <a:headEnd type="none" w="med" len="med"/>
            <a:tailEnd type="none" w="med" len="med"/>
          </a:ln>
        </p:spPr>
      </p:cxnSp>
      <p:sp>
        <p:nvSpPr>
          <p:cNvPr id="64" name="Shape 243"/>
          <p:cNvSpPr txBox="1"/>
          <p:nvPr/>
        </p:nvSpPr>
        <p:spPr>
          <a:xfrm>
            <a:off x="2449867" y="1039307"/>
            <a:ext cx="3270713"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maijs – novembris</a:t>
            </a:r>
          </a:p>
        </p:txBody>
      </p:sp>
      <p:sp>
        <p:nvSpPr>
          <p:cNvPr id="65" name="Shape 244"/>
          <p:cNvSpPr/>
          <p:nvPr/>
        </p:nvSpPr>
        <p:spPr>
          <a:xfrm>
            <a:off x="2715504" y="1344182"/>
            <a:ext cx="258614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2.kārtas piedāvājumu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piedāvājumu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Līguma slēgšana ar uzvarētāju</a:t>
            </a:r>
          </a:p>
        </p:txBody>
      </p:sp>
      <p:cxnSp>
        <p:nvCxnSpPr>
          <p:cNvPr id="66" name="Shape 245"/>
          <p:cNvCxnSpPr/>
          <p:nvPr/>
        </p:nvCxnSpPr>
        <p:spPr>
          <a:xfrm>
            <a:off x="2913705" y="1360155"/>
            <a:ext cx="2589048" cy="0"/>
          </a:xfrm>
          <a:prstGeom prst="straightConnector1">
            <a:avLst/>
          </a:prstGeom>
          <a:noFill/>
          <a:ln w="19050" cap="flat" cmpd="sng">
            <a:solidFill>
              <a:schemeClr val="accent1"/>
            </a:solidFill>
            <a:prstDash val="solid"/>
            <a:miter/>
            <a:headEnd type="none" w="med" len="med"/>
            <a:tailEnd type="none" w="med" len="med"/>
          </a:ln>
        </p:spPr>
      </p:cxnSp>
      <p:sp>
        <p:nvSpPr>
          <p:cNvPr id="67" name="Shape 243"/>
          <p:cNvSpPr txBox="1"/>
          <p:nvPr/>
        </p:nvSpPr>
        <p:spPr>
          <a:xfrm>
            <a:off x="4503575" y="4618699"/>
            <a:ext cx="2951507" cy="323803"/>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janvāris</a:t>
            </a:r>
          </a:p>
        </p:txBody>
      </p:sp>
      <p:sp>
        <p:nvSpPr>
          <p:cNvPr id="68" name="Shape 244"/>
          <p:cNvSpPr/>
          <p:nvPr/>
        </p:nvSpPr>
        <p:spPr>
          <a:xfrm>
            <a:off x="4468300" y="5007514"/>
            <a:ext cx="2586148" cy="771345"/>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minimālā sastāvā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Būvatļauju saņemšana</a:t>
            </a:r>
            <a:endParaRPr lang="lv-LV" sz="1400" dirty="0">
              <a:latin typeface="Roboto"/>
              <a:ea typeface="Roboto"/>
              <a:cs typeface="Roboto"/>
              <a:sym typeface="Roboto"/>
            </a:endParaRPr>
          </a:p>
        </p:txBody>
      </p:sp>
      <p:cxnSp>
        <p:nvCxnSpPr>
          <p:cNvPr id="69" name="Shape 245"/>
          <p:cNvCxnSpPr/>
          <p:nvPr/>
        </p:nvCxnSpPr>
        <p:spPr>
          <a:xfrm>
            <a:off x="4503575" y="4970744"/>
            <a:ext cx="2589048" cy="0"/>
          </a:xfrm>
          <a:prstGeom prst="straightConnector1">
            <a:avLst/>
          </a:prstGeom>
          <a:noFill/>
          <a:ln w="19050" cap="flat" cmpd="sng">
            <a:solidFill>
              <a:schemeClr val="accent1"/>
            </a:solidFill>
            <a:prstDash val="solid"/>
            <a:miter/>
            <a:headEnd type="none" w="med" len="med"/>
            <a:tailEnd type="none" w="med" len="med"/>
          </a:ln>
        </p:spPr>
      </p:cxnSp>
      <p:sp>
        <p:nvSpPr>
          <p:cNvPr id="70" name="Shape 243"/>
          <p:cNvSpPr txBox="1"/>
          <p:nvPr/>
        </p:nvSpPr>
        <p:spPr>
          <a:xfrm>
            <a:off x="6295485" y="1021355"/>
            <a:ext cx="5604602" cy="387252"/>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018.gada </a:t>
            </a:r>
            <a:r>
              <a:rPr lang="lv-LV" sz="1600" b="1" dirty="0">
                <a:solidFill>
                  <a:srgbClr val="0A0A0A"/>
                </a:solidFill>
                <a:latin typeface="Roboto"/>
                <a:ea typeface="Roboto"/>
                <a:cs typeface="Roboto"/>
                <a:sym typeface="Roboto"/>
              </a:rPr>
              <a:t>janvāris –  2019.gada oktobri</a:t>
            </a:r>
          </a:p>
        </p:txBody>
      </p:sp>
      <p:sp>
        <p:nvSpPr>
          <p:cNvPr id="71" name="Shape 244"/>
          <p:cNvSpPr/>
          <p:nvPr/>
        </p:nvSpPr>
        <p:spPr>
          <a:xfrm>
            <a:off x="6511638" y="1352378"/>
            <a:ext cx="258614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skaņošana ar iesaistītajām pusēm</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verificēšana atbilstoši SITS</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ekspertīze</a:t>
            </a:r>
          </a:p>
        </p:txBody>
      </p:sp>
      <p:cxnSp>
        <p:nvCxnSpPr>
          <p:cNvPr id="72" name="Shape 245"/>
          <p:cNvCxnSpPr/>
          <p:nvPr/>
        </p:nvCxnSpPr>
        <p:spPr>
          <a:xfrm>
            <a:off x="6709839" y="1368351"/>
            <a:ext cx="2247549" cy="2572"/>
          </a:xfrm>
          <a:prstGeom prst="straightConnector1">
            <a:avLst/>
          </a:prstGeom>
          <a:noFill/>
          <a:ln w="19050" cap="flat" cmpd="sng">
            <a:solidFill>
              <a:schemeClr val="accent1"/>
            </a:solidFill>
            <a:prstDash val="solid"/>
            <a:miter/>
            <a:headEnd type="none" w="med" len="med"/>
            <a:tailEnd type="none" w="med" len="med"/>
          </a:ln>
        </p:spPr>
      </p:cxnSp>
      <p:sp>
        <p:nvSpPr>
          <p:cNvPr id="75" name="Shape 243"/>
          <p:cNvSpPr txBox="1"/>
          <p:nvPr/>
        </p:nvSpPr>
        <p:spPr>
          <a:xfrm>
            <a:off x="7848501" y="4665869"/>
            <a:ext cx="3429995"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020.gads </a:t>
            </a:r>
            <a:r>
              <a:rPr lang="lv-LV" sz="1600" b="1" dirty="0">
                <a:solidFill>
                  <a:srgbClr val="0A0A0A"/>
                </a:solidFill>
                <a:latin typeface="Roboto"/>
                <a:ea typeface="Roboto"/>
                <a:cs typeface="Roboto"/>
                <a:sym typeface="Roboto"/>
              </a:rPr>
              <a:t>– 2022.gads</a:t>
            </a:r>
          </a:p>
        </p:txBody>
      </p:sp>
      <p:sp>
        <p:nvSpPr>
          <p:cNvPr id="76" name="Shape 244"/>
          <p:cNvSpPr/>
          <p:nvPr/>
        </p:nvSpPr>
        <p:spPr>
          <a:xfrm>
            <a:off x="7758502" y="4970744"/>
            <a:ext cx="322529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Pārbūves darbi</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Izpilddokumentācijas izstrāde</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Atzinumu un apliecinājumu saņemšana par būves gatavību pieņemšanai ekspluatācijā</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Būves pieņemšana ekspluatācijā</a:t>
            </a:r>
          </a:p>
        </p:txBody>
      </p:sp>
      <p:cxnSp>
        <p:nvCxnSpPr>
          <p:cNvPr id="77" name="Shape 245"/>
          <p:cNvCxnSpPr/>
          <p:nvPr/>
        </p:nvCxnSpPr>
        <p:spPr>
          <a:xfrm>
            <a:off x="7814181" y="5030008"/>
            <a:ext cx="2589048" cy="0"/>
          </a:xfrm>
          <a:prstGeom prst="straightConnector1">
            <a:avLst/>
          </a:prstGeom>
          <a:noFill/>
          <a:ln w="19050" cap="flat" cmpd="sng">
            <a:solidFill>
              <a:schemeClr val="accent1"/>
            </a:solidFill>
            <a:prstDash val="solid"/>
            <a:miter/>
            <a:headEnd type="none" w="med" len="med"/>
            <a:tailEnd type="none" w="med" len="med"/>
          </a:ln>
        </p:spPr>
      </p:cxnSp>
    </p:spTree>
    <p:extLst>
      <p:ext uri="{BB962C8B-B14F-4D97-AF65-F5344CB8AC3E}">
        <p14:creationId xmlns:p14="http://schemas.microsoft.com/office/powerpoint/2010/main" val="19906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250"/>
                                        <p:tgtEl>
                                          <p:spTgt spid="26"/>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250"/>
                            </p:stCondLst>
                            <p:childTnLst>
                              <p:par>
                                <p:cTn id="29" presetID="2" presetClass="entr" presetSubtype="8"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p:tgtEl>
                                          <p:spTgt spid="33"/>
                                        </p:tgtEl>
                                        <p:attrNameLst>
                                          <p:attrName>ppt_x</p:attrName>
                                        </p:attrNameLst>
                                      </p:cBhvr>
                                      <p:tavLst>
                                        <p:tav tm="0">
                                          <p:val>
                                            <p:strVal val="#ppt_x-1"/>
                                          </p:val>
                                        </p:tav>
                                        <p:tav tm="100000">
                                          <p:val>
                                            <p:strVal val="#ppt_x"/>
                                          </p:val>
                                        </p:tav>
                                      </p:tavLst>
                                    </p:anim>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575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625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6750"/>
                            </p:stCondLst>
                            <p:childTnLst>
                              <p:par>
                                <p:cTn id="44" presetID="10"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par>
                          <p:cTn id="47" fill="hold">
                            <p:stCondLst>
                              <p:cond delay="7250"/>
                            </p:stCondLst>
                            <p:childTnLst>
                              <p:par>
                                <p:cTn id="48" presetID="10" presetClass="entr" presetSubtype="0"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par>
                          <p:cTn id="51" fill="hold">
                            <p:stCondLst>
                              <p:cond delay="775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825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par>
                          <p:cTn id="59" fill="hold">
                            <p:stCondLst>
                              <p:cond delay="8750"/>
                            </p:stCondLst>
                            <p:childTnLst>
                              <p:par>
                                <p:cTn id="60" presetID="10" presetClass="entr" presetSubtype="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par>
                          <p:cTn id="63" fill="hold">
                            <p:stCondLst>
                              <p:cond delay="9250"/>
                            </p:stCondLst>
                            <p:childTnLst>
                              <p:par>
                                <p:cTn id="64" presetID="10" presetClass="entr" presetSubtype="0" fill="hold"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par>
                          <p:cTn id="67" fill="hold">
                            <p:stCondLst>
                              <p:cond delay="9750"/>
                            </p:stCondLst>
                            <p:childTnLst>
                              <p:par>
                                <p:cTn id="68" presetID="10"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10250"/>
                            </p:stCondLst>
                            <p:childTnLst>
                              <p:par>
                                <p:cTn id="72" presetID="10" presetClass="entr" presetSubtype="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par>
                          <p:cTn id="75" fill="hold">
                            <p:stCondLst>
                              <p:cond delay="10750"/>
                            </p:stCondLst>
                            <p:childTnLst>
                              <p:par>
                                <p:cTn id="76" presetID="10" presetClass="entr" presetSubtype="0" fill="hold"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par>
                          <p:cTn id="79" fill="hold">
                            <p:stCondLst>
                              <p:cond delay="11250"/>
                            </p:stCondLst>
                            <p:childTnLst>
                              <p:par>
                                <p:cTn id="80" presetID="2" presetClass="entr" presetSubtype="8" fill="hold" nodeType="after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additive="base">
                                        <p:cTn id="82" dur="500"/>
                                        <p:tgtEl>
                                          <p:spTgt spid="59"/>
                                        </p:tgtEl>
                                        <p:attrNameLst>
                                          <p:attrName>ppt_x</p:attrName>
                                        </p:attrNameLst>
                                      </p:cBhvr>
                                      <p:tavLst>
                                        <p:tav tm="0">
                                          <p:val>
                                            <p:strVal val="#ppt_x-1"/>
                                          </p:val>
                                        </p:tav>
                                        <p:tav tm="100000">
                                          <p:val>
                                            <p:strVal val="#ppt_x"/>
                                          </p:val>
                                        </p:tav>
                                      </p:tavLst>
                                    </p:anim>
                                  </p:childTnLst>
                                </p:cTn>
                              </p:par>
                              <p:par>
                                <p:cTn id="83" presetID="10" presetClass="entr" presetSubtype="0"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par>
                          <p:cTn id="86" fill="hold">
                            <p:stCondLst>
                              <p:cond delay="11750"/>
                            </p:stCondLst>
                            <p:childTnLst>
                              <p:par>
                                <p:cTn id="87" presetID="10" presetClass="entr" presetSubtype="0" fill="hold" nodeType="after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childTnLst>
                          </p:cTn>
                        </p:par>
                        <p:par>
                          <p:cTn id="90" fill="hold">
                            <p:stCondLst>
                              <p:cond delay="12250"/>
                            </p:stCondLst>
                            <p:childTnLst>
                              <p:par>
                                <p:cTn id="91" presetID="2" presetClass="entr" presetSubtype="8" fill="hold"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additive="base">
                                        <p:cTn id="93" dur="500"/>
                                        <p:tgtEl>
                                          <p:spTgt spid="64"/>
                                        </p:tgtEl>
                                        <p:attrNameLst>
                                          <p:attrName>ppt_x</p:attrName>
                                        </p:attrNameLst>
                                      </p:cBhvr>
                                      <p:tavLst>
                                        <p:tav tm="0">
                                          <p:val>
                                            <p:strVal val="#ppt_x-1"/>
                                          </p:val>
                                        </p:tav>
                                        <p:tav tm="100000">
                                          <p:val>
                                            <p:strVal val="#ppt_x"/>
                                          </p:val>
                                        </p:tav>
                                      </p:tavLst>
                                    </p:anim>
                                  </p:childTnLst>
                                </p:cTn>
                              </p:par>
                              <p:par>
                                <p:cTn id="94" presetID="10" presetClass="entr" presetSubtype="0" fill="hold"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par>
                          <p:cTn id="97" fill="hold">
                            <p:stCondLst>
                              <p:cond delay="12750"/>
                            </p:stCondLst>
                            <p:childTnLst>
                              <p:par>
                                <p:cTn id="98" presetID="10"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500"/>
                                        <p:tgtEl>
                                          <p:spTgt spid="65"/>
                                        </p:tgtEl>
                                      </p:cBhvr>
                                    </p:animEffect>
                                  </p:childTnLst>
                                </p:cTn>
                              </p:par>
                            </p:childTnLst>
                          </p:cTn>
                        </p:par>
                        <p:par>
                          <p:cTn id="101" fill="hold">
                            <p:stCondLst>
                              <p:cond delay="13250"/>
                            </p:stCondLst>
                            <p:childTnLst>
                              <p:par>
                                <p:cTn id="102" presetID="2" presetClass="entr" presetSubtype="8" fill="hold" nodeType="afterEffect">
                                  <p:stCondLst>
                                    <p:cond delay="0"/>
                                  </p:stCondLst>
                                  <p:childTnLst>
                                    <p:set>
                                      <p:cBhvr>
                                        <p:cTn id="103" dur="1" fill="hold">
                                          <p:stCondLst>
                                            <p:cond delay="0"/>
                                          </p:stCondLst>
                                        </p:cTn>
                                        <p:tgtEl>
                                          <p:spTgt spid="67"/>
                                        </p:tgtEl>
                                        <p:attrNameLst>
                                          <p:attrName>style.visibility</p:attrName>
                                        </p:attrNameLst>
                                      </p:cBhvr>
                                      <p:to>
                                        <p:strVal val="visible"/>
                                      </p:to>
                                    </p:set>
                                    <p:anim calcmode="lin" valueType="num">
                                      <p:cBhvr additive="base">
                                        <p:cTn id="104" dur="500"/>
                                        <p:tgtEl>
                                          <p:spTgt spid="67"/>
                                        </p:tgtEl>
                                        <p:attrNameLst>
                                          <p:attrName>ppt_x</p:attrName>
                                        </p:attrNameLst>
                                      </p:cBhvr>
                                      <p:tavLst>
                                        <p:tav tm="0">
                                          <p:val>
                                            <p:strVal val="#ppt_x-1"/>
                                          </p:val>
                                        </p:tav>
                                        <p:tav tm="100000">
                                          <p:val>
                                            <p:strVal val="#ppt_x"/>
                                          </p:val>
                                        </p:tav>
                                      </p:tavLst>
                                    </p:anim>
                                  </p:childTnLst>
                                </p:cTn>
                              </p:par>
                              <p:par>
                                <p:cTn id="105" presetID="10" presetClass="entr" presetSubtype="0" fill="hold" nodeType="with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fade">
                                      <p:cBhvr>
                                        <p:cTn id="107" dur="500"/>
                                        <p:tgtEl>
                                          <p:spTgt spid="69"/>
                                        </p:tgtEl>
                                      </p:cBhvr>
                                    </p:animEffect>
                                  </p:childTnLst>
                                </p:cTn>
                              </p:par>
                            </p:childTnLst>
                          </p:cTn>
                        </p:par>
                        <p:par>
                          <p:cTn id="108" fill="hold">
                            <p:stCondLst>
                              <p:cond delay="1375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4250"/>
                            </p:stCondLst>
                            <p:childTnLst>
                              <p:par>
                                <p:cTn id="113" presetID="2" presetClass="entr" presetSubtype="8" fill="hold" nodeType="afterEffect">
                                  <p:stCondLst>
                                    <p:cond delay="0"/>
                                  </p:stCondLst>
                                  <p:childTnLst>
                                    <p:set>
                                      <p:cBhvr>
                                        <p:cTn id="114" dur="1" fill="hold">
                                          <p:stCondLst>
                                            <p:cond delay="0"/>
                                          </p:stCondLst>
                                        </p:cTn>
                                        <p:tgtEl>
                                          <p:spTgt spid="70"/>
                                        </p:tgtEl>
                                        <p:attrNameLst>
                                          <p:attrName>style.visibility</p:attrName>
                                        </p:attrNameLst>
                                      </p:cBhvr>
                                      <p:to>
                                        <p:strVal val="visible"/>
                                      </p:to>
                                    </p:set>
                                    <p:anim calcmode="lin" valueType="num">
                                      <p:cBhvr additive="base">
                                        <p:cTn id="115" dur="500"/>
                                        <p:tgtEl>
                                          <p:spTgt spid="70"/>
                                        </p:tgtEl>
                                        <p:attrNameLst>
                                          <p:attrName>ppt_x</p:attrName>
                                        </p:attrNameLst>
                                      </p:cBhvr>
                                      <p:tavLst>
                                        <p:tav tm="0">
                                          <p:val>
                                            <p:strVal val="#ppt_x-1"/>
                                          </p:val>
                                        </p:tav>
                                        <p:tav tm="100000">
                                          <p:val>
                                            <p:strVal val="#ppt_x"/>
                                          </p:val>
                                        </p:tav>
                                      </p:tavLst>
                                    </p:anim>
                                  </p:childTnLst>
                                </p:cTn>
                              </p:par>
                              <p:par>
                                <p:cTn id="116" presetID="10" presetClass="entr" presetSubtype="0" fill="hold" nodeType="withEffect">
                                  <p:stCondLst>
                                    <p:cond delay="0"/>
                                  </p:stCondLst>
                                  <p:childTnLst>
                                    <p:set>
                                      <p:cBhvr>
                                        <p:cTn id="117" dur="1" fill="hold">
                                          <p:stCondLst>
                                            <p:cond delay="0"/>
                                          </p:stCondLst>
                                        </p:cTn>
                                        <p:tgtEl>
                                          <p:spTgt spid="72"/>
                                        </p:tgtEl>
                                        <p:attrNameLst>
                                          <p:attrName>style.visibility</p:attrName>
                                        </p:attrNameLst>
                                      </p:cBhvr>
                                      <p:to>
                                        <p:strVal val="visible"/>
                                      </p:to>
                                    </p:set>
                                    <p:animEffect transition="in" filter="fade">
                                      <p:cBhvr>
                                        <p:cTn id="118" dur="500"/>
                                        <p:tgtEl>
                                          <p:spTgt spid="72"/>
                                        </p:tgtEl>
                                      </p:cBhvr>
                                    </p:animEffect>
                                  </p:childTnLst>
                                </p:cTn>
                              </p:par>
                            </p:childTnLst>
                          </p:cTn>
                        </p:par>
                        <p:par>
                          <p:cTn id="119" fill="hold">
                            <p:stCondLst>
                              <p:cond delay="14750"/>
                            </p:stCondLst>
                            <p:childTnLst>
                              <p:par>
                                <p:cTn id="120" presetID="10" presetClass="entr" presetSubtype="0" fill="hold" nodeType="after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childTnLst>
                          </p:cTn>
                        </p:par>
                        <p:par>
                          <p:cTn id="123" fill="hold">
                            <p:stCondLst>
                              <p:cond delay="15250"/>
                            </p:stCondLst>
                            <p:childTnLst>
                              <p:par>
                                <p:cTn id="124" presetID="2" presetClass="entr" presetSubtype="8" fill="hold" nodeType="afterEffect">
                                  <p:stCondLst>
                                    <p:cond delay="0"/>
                                  </p:stCondLst>
                                  <p:childTnLst>
                                    <p:set>
                                      <p:cBhvr>
                                        <p:cTn id="125" dur="1" fill="hold">
                                          <p:stCondLst>
                                            <p:cond delay="0"/>
                                          </p:stCondLst>
                                        </p:cTn>
                                        <p:tgtEl>
                                          <p:spTgt spid="75"/>
                                        </p:tgtEl>
                                        <p:attrNameLst>
                                          <p:attrName>style.visibility</p:attrName>
                                        </p:attrNameLst>
                                      </p:cBhvr>
                                      <p:to>
                                        <p:strVal val="visible"/>
                                      </p:to>
                                    </p:set>
                                    <p:anim calcmode="lin" valueType="num">
                                      <p:cBhvr additive="base">
                                        <p:cTn id="126" dur="500"/>
                                        <p:tgtEl>
                                          <p:spTgt spid="75"/>
                                        </p:tgtEl>
                                        <p:attrNameLst>
                                          <p:attrName>ppt_x</p:attrName>
                                        </p:attrNameLst>
                                      </p:cBhvr>
                                      <p:tavLst>
                                        <p:tav tm="0">
                                          <p:val>
                                            <p:strVal val="#ppt_x-1"/>
                                          </p:val>
                                        </p:tav>
                                        <p:tav tm="100000">
                                          <p:val>
                                            <p:strVal val="#ppt_x"/>
                                          </p:val>
                                        </p:tav>
                                      </p:tavLst>
                                    </p:anim>
                                  </p:childTnLst>
                                </p:cTn>
                              </p:par>
                              <p:par>
                                <p:cTn id="127" presetID="10" presetClass="entr" presetSubtype="0" fill="hold" nodeType="with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500"/>
                                        <p:tgtEl>
                                          <p:spTgt spid="77"/>
                                        </p:tgtEl>
                                      </p:cBhvr>
                                    </p:animEffect>
                                  </p:childTnLst>
                                </p:cTn>
                              </p:par>
                            </p:childTnLst>
                          </p:cTn>
                        </p:par>
                        <p:par>
                          <p:cTn id="130" fill="hold">
                            <p:stCondLst>
                              <p:cond delay="15750"/>
                            </p:stCondLst>
                            <p:childTnLst>
                              <p:par>
                                <p:cTn id="131" presetID="10" presetClass="entr" presetSubtype="0" fill="hold" nodeType="afterEffect">
                                  <p:stCondLst>
                                    <p:cond delay="0"/>
                                  </p:stCondLst>
                                  <p:childTnLst>
                                    <p:set>
                                      <p:cBhvr>
                                        <p:cTn id="132" dur="1" fill="hold">
                                          <p:stCondLst>
                                            <p:cond delay="0"/>
                                          </p:stCondLst>
                                        </p:cTn>
                                        <p:tgtEl>
                                          <p:spTgt spid="76"/>
                                        </p:tgtEl>
                                        <p:attrNameLst>
                                          <p:attrName>style.visibility</p:attrName>
                                        </p:attrNameLst>
                                      </p:cBhvr>
                                      <p:to>
                                        <p:strVal val="visible"/>
                                      </p:to>
                                    </p:set>
                                    <p:animEffect transition="in" filter="fade">
                                      <p:cBhvr>
                                        <p:cTn id="13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27</a:t>
            </a:fld>
            <a:endParaRPr lang="id-ID" dirty="0"/>
          </a:p>
        </p:txBody>
      </p:sp>
      <p:sp>
        <p:nvSpPr>
          <p:cNvPr id="3" name="Date Placeholder 2"/>
          <p:cNvSpPr>
            <a:spLocks noGrp="1"/>
          </p:cNvSpPr>
          <p:nvPr>
            <p:ph type="dt" sz="half" idx="11"/>
          </p:nvPr>
        </p:nvSpPr>
        <p:spPr>
          <a:xfrm>
            <a:off x="615356" y="6361202"/>
            <a:ext cx="2844800" cy="365125"/>
          </a:xfrm>
        </p:spPr>
        <p:txBody>
          <a:bodyPr/>
          <a:lstStyle/>
          <a:p>
            <a:r>
              <a:rPr lang="lv-LV" smtClean="0"/>
              <a:t>30.11.2016</a:t>
            </a:r>
            <a:endParaRPr lang="lv-LV" dirty="0"/>
          </a:p>
        </p:txBody>
      </p:sp>
      <p:sp>
        <p:nvSpPr>
          <p:cNvPr id="4" name="Title 3"/>
          <p:cNvSpPr>
            <a:spLocks noGrp="1"/>
          </p:cNvSpPr>
          <p:nvPr>
            <p:ph type="title"/>
          </p:nvPr>
        </p:nvSpPr>
        <p:spPr>
          <a:xfrm>
            <a:off x="2037756" y="221288"/>
            <a:ext cx="9356943" cy="764482"/>
          </a:xfrm>
        </p:spPr>
        <p:txBody>
          <a:bodyPr/>
          <a:lstStyle/>
          <a:p>
            <a:r>
              <a:rPr lang="lv-LV" dirty="0"/>
              <a:t>Starptautiskā lidosta «Rīga» - </a:t>
            </a:r>
            <a:r>
              <a:rPr lang="lv-LV" dirty="0" smtClean="0"/>
              <a:t>iepirkums</a:t>
            </a:r>
            <a:endParaRPr lang="lv-LV"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956" y="1245019"/>
            <a:ext cx="7069234" cy="354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9795" y="5187820"/>
            <a:ext cx="9701505" cy="1077218"/>
          </a:xfrm>
          <a:prstGeom prst="rect">
            <a:avLst/>
          </a:prstGeom>
          <a:noFill/>
        </p:spPr>
        <p:txBody>
          <a:bodyPr wrap="square" rtlCol="0">
            <a:spAutoFit/>
          </a:bodyPr>
          <a:lstStyle/>
          <a:p>
            <a:r>
              <a:rPr lang="lv-LV" sz="1600" dirty="0"/>
              <a:t>Līguma teritorija no </a:t>
            </a:r>
            <a:r>
              <a:rPr lang="lv-LV" sz="1600" dirty="0" smtClean="0"/>
              <a:t>Starptautiskās lidostas «Rīga»  </a:t>
            </a:r>
            <a:r>
              <a:rPr lang="lv-LV" sz="1600" dirty="0"/>
              <a:t>līdz savienojumam ar </a:t>
            </a:r>
            <a:r>
              <a:rPr lang="lv-LV" sz="1600" dirty="0" smtClean="0"/>
              <a:t>1520mm sliedēm Imantā</a:t>
            </a:r>
            <a:endParaRPr lang="lv-LV" sz="1600" dirty="0"/>
          </a:p>
          <a:p>
            <a:endParaRPr lang="lv-LV" sz="1600" dirty="0"/>
          </a:p>
          <a:p>
            <a:r>
              <a:rPr lang="lv-LV" sz="1600" dirty="0" smtClean="0"/>
              <a:t>Līguma teritorija noteikta, lai pēc iespējas mazāk ietekmētu </a:t>
            </a:r>
            <a:r>
              <a:rPr lang="lv-LV" sz="1600" dirty="0"/>
              <a:t>Starptautiskās lidostas «Rīga» un </a:t>
            </a:r>
            <a:r>
              <a:rPr lang="lv-LV" sz="1600" dirty="0" smtClean="0"/>
              <a:t>uzņēmēju darbību</a:t>
            </a:r>
            <a:endParaRPr lang="lv-LV" sz="1600" dirty="0"/>
          </a:p>
        </p:txBody>
      </p:sp>
    </p:spTree>
    <p:extLst>
      <p:ext uri="{BB962C8B-B14F-4D97-AF65-F5344CB8AC3E}">
        <p14:creationId xmlns:p14="http://schemas.microsoft.com/office/powerpoint/2010/main" val="3445906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28</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5" name="Title 4"/>
          <p:cNvSpPr>
            <a:spLocks noGrp="1"/>
          </p:cNvSpPr>
          <p:nvPr>
            <p:ph type="title"/>
          </p:nvPr>
        </p:nvSpPr>
        <p:spPr>
          <a:xfrm>
            <a:off x="3192497" y="191157"/>
            <a:ext cx="5794745" cy="764482"/>
          </a:xfrm>
        </p:spPr>
        <p:txBody>
          <a:bodyPr/>
          <a:lstStyle/>
          <a:p>
            <a:r>
              <a:rPr lang="lv-LV" dirty="0"/>
              <a:t>Starptautiskā lidosta «Rīga»</a:t>
            </a:r>
          </a:p>
        </p:txBody>
      </p:sp>
      <p:cxnSp>
        <p:nvCxnSpPr>
          <p:cNvPr id="6" name="Shape 217"/>
          <p:cNvCxnSpPr/>
          <p:nvPr/>
        </p:nvCxnSpPr>
        <p:spPr>
          <a:xfrm>
            <a:off x="1318271" y="3641616"/>
            <a:ext cx="9648000" cy="0"/>
          </a:xfrm>
          <a:prstGeom prst="straightConnector1">
            <a:avLst/>
          </a:prstGeom>
          <a:noFill/>
          <a:ln w="19050" cap="flat" cmpd="sng">
            <a:solidFill>
              <a:schemeClr val="dk2"/>
            </a:solidFill>
            <a:prstDash val="solid"/>
            <a:miter/>
            <a:headEnd type="none" w="med" len="med"/>
            <a:tailEnd type="none" w="med" len="med"/>
          </a:ln>
        </p:spPr>
      </p:cxnSp>
      <p:sp>
        <p:nvSpPr>
          <p:cNvPr id="7" name="Shape 218"/>
          <p:cNvSpPr/>
          <p:nvPr/>
        </p:nvSpPr>
        <p:spPr>
          <a:xfrm>
            <a:off x="7677685" y="3557166"/>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8" name="Shape 219"/>
          <p:cNvSpPr/>
          <p:nvPr/>
        </p:nvSpPr>
        <p:spPr>
          <a:xfrm>
            <a:off x="3828856" y="3543422"/>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9" name="Shape 220"/>
          <p:cNvSpPr/>
          <p:nvPr/>
        </p:nvSpPr>
        <p:spPr>
          <a:xfrm>
            <a:off x="5088605" y="3543422"/>
            <a:ext cx="179999" cy="179999"/>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0" name="Shape 221"/>
          <p:cNvSpPr/>
          <p:nvPr/>
        </p:nvSpPr>
        <p:spPr>
          <a:xfrm>
            <a:off x="6197858" y="3543422"/>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1" name="Shape 222"/>
          <p:cNvSpPr/>
          <p:nvPr/>
        </p:nvSpPr>
        <p:spPr>
          <a:xfrm>
            <a:off x="9660314" y="3549246"/>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12" name="Shape 223"/>
          <p:cNvCxnSpPr/>
          <p:nvPr/>
        </p:nvCxnSpPr>
        <p:spPr>
          <a:xfrm>
            <a:off x="7767685" y="3737165"/>
            <a:ext cx="0" cy="240001"/>
          </a:xfrm>
          <a:prstGeom prst="straightConnector1">
            <a:avLst/>
          </a:prstGeom>
          <a:noFill/>
          <a:ln w="19050" cap="flat" cmpd="sng">
            <a:solidFill>
              <a:schemeClr val="accent1"/>
            </a:solidFill>
            <a:prstDash val="solid"/>
            <a:miter/>
            <a:headEnd type="none" w="med" len="med"/>
            <a:tailEnd type="none" w="med" len="med"/>
          </a:ln>
        </p:spPr>
      </p:cxnSp>
      <p:cxnSp>
        <p:nvCxnSpPr>
          <p:cNvPr id="13" name="Shape 224"/>
          <p:cNvCxnSpPr>
            <a:endCxn id="8" idx="0"/>
          </p:cNvCxnSpPr>
          <p:nvPr/>
        </p:nvCxnSpPr>
        <p:spPr>
          <a:xfrm>
            <a:off x="3918856" y="3219122"/>
            <a:ext cx="0" cy="324299"/>
          </a:xfrm>
          <a:prstGeom prst="straightConnector1">
            <a:avLst/>
          </a:prstGeom>
          <a:noFill/>
          <a:ln w="19050" cap="flat" cmpd="sng">
            <a:solidFill>
              <a:schemeClr val="accent3"/>
            </a:solidFill>
            <a:prstDash val="solid"/>
            <a:miter/>
            <a:headEnd type="none" w="med" len="med"/>
            <a:tailEnd type="none" w="med" len="med"/>
          </a:ln>
        </p:spPr>
      </p:cxnSp>
      <p:cxnSp>
        <p:nvCxnSpPr>
          <p:cNvPr id="14" name="Shape 225"/>
          <p:cNvCxnSpPr>
            <a:stCxn id="9" idx="4"/>
          </p:cNvCxnSpPr>
          <p:nvPr/>
        </p:nvCxnSpPr>
        <p:spPr>
          <a:xfrm>
            <a:off x="5178605" y="3723422"/>
            <a:ext cx="0" cy="240000"/>
          </a:xfrm>
          <a:prstGeom prst="straightConnector1">
            <a:avLst/>
          </a:prstGeom>
          <a:noFill/>
          <a:ln w="19050" cap="flat" cmpd="sng">
            <a:solidFill>
              <a:schemeClr val="lt2"/>
            </a:solidFill>
            <a:prstDash val="solid"/>
            <a:miter/>
            <a:headEnd type="none" w="med" len="med"/>
            <a:tailEnd type="none" w="med" len="med"/>
          </a:ln>
        </p:spPr>
      </p:cxnSp>
      <p:cxnSp>
        <p:nvCxnSpPr>
          <p:cNvPr id="15" name="Shape 226"/>
          <p:cNvCxnSpPr>
            <a:endCxn id="10" idx="0"/>
          </p:cNvCxnSpPr>
          <p:nvPr/>
        </p:nvCxnSpPr>
        <p:spPr>
          <a:xfrm>
            <a:off x="6287858" y="3219122"/>
            <a:ext cx="0" cy="324299"/>
          </a:xfrm>
          <a:prstGeom prst="straightConnector1">
            <a:avLst/>
          </a:prstGeom>
          <a:noFill/>
          <a:ln w="19050" cap="flat" cmpd="sng">
            <a:solidFill>
              <a:schemeClr val="accent1"/>
            </a:solidFill>
            <a:prstDash val="solid"/>
            <a:miter/>
            <a:headEnd type="none" w="med" len="med"/>
            <a:tailEnd type="none" w="med" len="med"/>
          </a:ln>
        </p:spPr>
      </p:cxnSp>
      <p:cxnSp>
        <p:nvCxnSpPr>
          <p:cNvPr id="16" name="Shape 227"/>
          <p:cNvCxnSpPr>
            <a:stCxn id="11" idx="4"/>
          </p:cNvCxnSpPr>
          <p:nvPr/>
        </p:nvCxnSpPr>
        <p:spPr>
          <a:xfrm>
            <a:off x="9750314" y="3729246"/>
            <a:ext cx="0" cy="251400"/>
          </a:xfrm>
          <a:prstGeom prst="straightConnector1">
            <a:avLst/>
          </a:prstGeom>
          <a:noFill/>
          <a:ln w="19050" cap="flat" cmpd="sng">
            <a:solidFill>
              <a:schemeClr val="accent3"/>
            </a:solidFill>
            <a:prstDash val="solid"/>
            <a:miter/>
            <a:headEnd type="none" w="med" len="med"/>
            <a:tailEnd type="none" w="med" len="med"/>
          </a:ln>
        </p:spPr>
      </p:cxnSp>
      <p:sp>
        <p:nvSpPr>
          <p:cNvPr id="17" name="Shape 228"/>
          <p:cNvSpPr/>
          <p:nvPr/>
        </p:nvSpPr>
        <p:spPr>
          <a:xfrm>
            <a:off x="7497685" y="3977198"/>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18" name="Shape 229"/>
          <p:cNvGrpSpPr/>
          <p:nvPr/>
        </p:nvGrpSpPr>
        <p:grpSpPr>
          <a:xfrm>
            <a:off x="7605347" y="4060698"/>
            <a:ext cx="302816" cy="365880"/>
            <a:chOff x="3563937" y="719137"/>
            <a:chExt cx="960437" cy="1160462"/>
          </a:xfrm>
        </p:grpSpPr>
        <p:sp>
          <p:nvSpPr>
            <p:cNvPr id="19" name="Shape 230"/>
            <p:cNvSpPr/>
            <p:nvPr/>
          </p:nvSpPr>
          <p:spPr>
            <a:xfrm>
              <a:off x="3563937" y="719137"/>
              <a:ext cx="763587" cy="987425"/>
            </a:xfrm>
            <a:custGeom>
              <a:avLst/>
              <a:gdLst/>
              <a:ahLst/>
              <a:cxnLst/>
              <a:rect l="0" t="0" r="0" b="0"/>
              <a:pathLst>
                <a:path w="120000" h="120000" extrusionOk="0">
                  <a:moveTo>
                    <a:pt x="120000" y="101093"/>
                  </a:moveTo>
                  <a:lnTo>
                    <a:pt x="120000" y="0"/>
                  </a:lnTo>
                  <a:lnTo>
                    <a:pt x="0" y="0"/>
                  </a:lnTo>
                  <a:lnTo>
                    <a:pt x="0" y="120000"/>
                  </a:lnTo>
                  <a:lnTo>
                    <a:pt x="95550" y="120000"/>
                  </a:lnTo>
                  <a:lnTo>
                    <a:pt x="120000" y="101093"/>
                  </a:lnTo>
                  <a:close/>
                  <a:moveTo>
                    <a:pt x="96548" y="101672"/>
                  </a:moveTo>
                  <a:lnTo>
                    <a:pt x="109521" y="101672"/>
                  </a:lnTo>
                  <a:lnTo>
                    <a:pt x="96548" y="111704"/>
                  </a:lnTo>
                  <a:lnTo>
                    <a:pt x="96548" y="101672"/>
                  </a:lnTo>
                  <a:close/>
                  <a:moveTo>
                    <a:pt x="6985" y="5401"/>
                  </a:moveTo>
                  <a:lnTo>
                    <a:pt x="113014" y="5401"/>
                  </a:lnTo>
                  <a:lnTo>
                    <a:pt x="113014" y="96270"/>
                  </a:lnTo>
                  <a:lnTo>
                    <a:pt x="89563" y="96270"/>
                  </a:lnTo>
                  <a:lnTo>
                    <a:pt x="89563" y="114598"/>
                  </a:lnTo>
                  <a:lnTo>
                    <a:pt x="6985" y="114598"/>
                  </a:lnTo>
                  <a:lnTo>
                    <a:pt x="6985" y="540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0" name="Shape 231"/>
            <p:cNvSpPr/>
            <p:nvPr/>
          </p:nvSpPr>
          <p:spPr>
            <a:xfrm>
              <a:off x="3763962" y="898525"/>
              <a:ext cx="760412" cy="981074"/>
            </a:xfrm>
            <a:custGeom>
              <a:avLst/>
              <a:gdLst/>
              <a:ahLst/>
              <a:cxnLst/>
              <a:rect l="0" t="0" r="0" b="0"/>
              <a:pathLst>
                <a:path w="120000" h="120000" extrusionOk="0">
                  <a:moveTo>
                    <a:pt x="93695" y="0"/>
                  </a:moveTo>
                  <a:lnTo>
                    <a:pt x="93695" y="5436"/>
                  </a:lnTo>
                  <a:lnTo>
                    <a:pt x="112985" y="5436"/>
                  </a:lnTo>
                  <a:lnTo>
                    <a:pt x="112985" y="96310"/>
                  </a:lnTo>
                  <a:lnTo>
                    <a:pt x="89686" y="96310"/>
                  </a:lnTo>
                  <a:lnTo>
                    <a:pt x="89686" y="114563"/>
                  </a:lnTo>
                  <a:lnTo>
                    <a:pt x="7014" y="114563"/>
                  </a:lnTo>
                  <a:lnTo>
                    <a:pt x="7014" y="102524"/>
                  </a:lnTo>
                  <a:lnTo>
                    <a:pt x="0" y="102524"/>
                  </a:lnTo>
                  <a:lnTo>
                    <a:pt x="0" y="120000"/>
                  </a:lnTo>
                  <a:lnTo>
                    <a:pt x="95448" y="120000"/>
                  </a:lnTo>
                  <a:lnTo>
                    <a:pt x="120000" y="101553"/>
                  </a:lnTo>
                  <a:lnTo>
                    <a:pt x="120000" y="0"/>
                  </a:lnTo>
                  <a:lnTo>
                    <a:pt x="93695" y="0"/>
                  </a:lnTo>
                  <a:close/>
                  <a:moveTo>
                    <a:pt x="109478" y="101747"/>
                  </a:moveTo>
                  <a:lnTo>
                    <a:pt x="96701" y="111650"/>
                  </a:lnTo>
                  <a:lnTo>
                    <a:pt x="96701" y="101747"/>
                  </a:lnTo>
                  <a:lnTo>
                    <a:pt x="109478" y="101747"/>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1" name="Shape 232"/>
            <p:cNvSpPr/>
            <p:nvPr/>
          </p:nvSpPr>
          <p:spPr>
            <a:xfrm>
              <a:off x="3752850" y="998537"/>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2" name="Shape 233"/>
            <p:cNvSpPr/>
            <p:nvPr/>
          </p:nvSpPr>
          <p:spPr>
            <a:xfrm>
              <a:off x="3752850" y="1162050"/>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3" name="Shape 234"/>
            <p:cNvSpPr/>
            <p:nvPr/>
          </p:nvSpPr>
          <p:spPr>
            <a:xfrm>
              <a:off x="3752850" y="1328737"/>
              <a:ext cx="385762" cy="44450"/>
            </a:xfrm>
            <a:custGeom>
              <a:avLst/>
              <a:gdLst/>
              <a:ahLst/>
              <a:cxnLst/>
              <a:rect l="0" t="0" r="0" b="0"/>
              <a:pathLst>
                <a:path w="120000" h="120000" extrusionOk="0">
                  <a:moveTo>
                    <a:pt x="113063" y="0"/>
                  </a:moveTo>
                  <a:cubicBezTo>
                    <a:pt x="6936" y="0"/>
                    <a:pt x="6936" y="0"/>
                    <a:pt x="6936" y="0"/>
                  </a:cubicBezTo>
                  <a:cubicBezTo>
                    <a:pt x="3468" y="0"/>
                    <a:pt x="0" y="24000"/>
                    <a:pt x="0" y="60000"/>
                  </a:cubicBezTo>
                  <a:cubicBezTo>
                    <a:pt x="0" y="90000"/>
                    <a:pt x="3468" y="120000"/>
                    <a:pt x="6936" y="120000"/>
                  </a:cubicBezTo>
                  <a:cubicBezTo>
                    <a:pt x="113063" y="120000"/>
                    <a:pt x="113063" y="120000"/>
                    <a:pt x="113063" y="120000"/>
                  </a:cubicBezTo>
                  <a:cubicBezTo>
                    <a:pt x="116531" y="120000"/>
                    <a:pt x="120000" y="90000"/>
                    <a:pt x="120000" y="60000"/>
                  </a:cubicBezTo>
                  <a:cubicBezTo>
                    <a:pt x="120000" y="24000"/>
                    <a:pt x="116531" y="0"/>
                    <a:pt x="113063" y="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24" name="Shape 235"/>
          <p:cNvSpPr/>
          <p:nvPr/>
        </p:nvSpPr>
        <p:spPr>
          <a:xfrm>
            <a:off x="799120"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5" name="Shape 236"/>
          <p:cNvSpPr/>
          <p:nvPr/>
        </p:nvSpPr>
        <p:spPr>
          <a:xfrm>
            <a:off x="10859568"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6" name="Shape 237"/>
          <p:cNvSpPr/>
          <p:nvPr/>
        </p:nvSpPr>
        <p:spPr>
          <a:xfrm>
            <a:off x="3668229" y="2696896"/>
            <a:ext cx="540000" cy="562351"/>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7" name="Shape 238"/>
          <p:cNvSpPr/>
          <p:nvPr/>
        </p:nvSpPr>
        <p:spPr>
          <a:xfrm>
            <a:off x="6089870" y="2687466"/>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8" name="Shape 239"/>
          <p:cNvSpPr/>
          <p:nvPr/>
        </p:nvSpPr>
        <p:spPr>
          <a:xfrm>
            <a:off x="9480314" y="3980780"/>
            <a:ext cx="540000" cy="540000"/>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9" name="Shape 240"/>
          <p:cNvSpPr/>
          <p:nvPr/>
        </p:nvSpPr>
        <p:spPr>
          <a:xfrm>
            <a:off x="4908604" y="3959027"/>
            <a:ext cx="540000" cy="548867"/>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30" name="Shape 243"/>
          <p:cNvSpPr txBox="1"/>
          <p:nvPr/>
        </p:nvSpPr>
        <p:spPr>
          <a:xfrm>
            <a:off x="382893" y="2026076"/>
            <a:ext cx="2530812" cy="317803"/>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2016.gada jūlijs - oktobris</a:t>
            </a:r>
          </a:p>
        </p:txBody>
      </p:sp>
      <p:sp>
        <p:nvSpPr>
          <p:cNvPr id="31" name="Shape 244"/>
          <p:cNvSpPr/>
          <p:nvPr/>
        </p:nvSpPr>
        <p:spPr>
          <a:xfrm>
            <a:off x="369053" y="2550954"/>
            <a:ext cx="2225815" cy="709802"/>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Komisijas izveide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Nolikuma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Tehniskie noteikumi</a:t>
            </a:r>
            <a:endParaRPr lang="lv-LV" sz="1400" dirty="0">
              <a:latin typeface="Roboto"/>
              <a:ea typeface="Roboto"/>
              <a:cs typeface="Roboto"/>
              <a:sym typeface="Roboto"/>
            </a:endParaRPr>
          </a:p>
        </p:txBody>
      </p:sp>
      <p:cxnSp>
        <p:nvCxnSpPr>
          <p:cNvPr id="32" name="Shape 245"/>
          <p:cNvCxnSpPr/>
          <p:nvPr/>
        </p:nvCxnSpPr>
        <p:spPr>
          <a:xfrm flipV="1">
            <a:off x="450891" y="2550954"/>
            <a:ext cx="1936131" cy="15900"/>
          </a:xfrm>
          <a:prstGeom prst="straightConnector1">
            <a:avLst/>
          </a:prstGeom>
          <a:noFill/>
          <a:ln w="19050" cap="flat" cmpd="sng">
            <a:solidFill>
              <a:schemeClr val="accent1"/>
            </a:solidFill>
            <a:prstDash val="solid"/>
            <a:miter/>
            <a:headEnd type="none" w="med" len="med"/>
            <a:tailEnd type="none" w="med" len="med"/>
          </a:ln>
        </p:spPr>
      </p:cxnSp>
      <p:sp>
        <p:nvSpPr>
          <p:cNvPr id="33" name="Shape 247"/>
          <p:cNvSpPr/>
          <p:nvPr/>
        </p:nvSpPr>
        <p:spPr>
          <a:xfrm>
            <a:off x="8028500" y="2746944"/>
            <a:ext cx="2790866"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6C6C6C"/>
              </a:solidFill>
              <a:latin typeface="Roboto"/>
              <a:ea typeface="Roboto"/>
              <a:cs typeface="Roboto"/>
              <a:sym typeface="Roboto"/>
            </a:endParaRPr>
          </a:p>
        </p:txBody>
      </p:sp>
      <p:sp>
        <p:nvSpPr>
          <p:cNvPr id="34" name="Shape 258"/>
          <p:cNvSpPr/>
          <p:nvPr/>
        </p:nvSpPr>
        <p:spPr>
          <a:xfrm>
            <a:off x="952561" y="3474737"/>
            <a:ext cx="233116" cy="335037"/>
          </a:xfrm>
          <a:custGeom>
            <a:avLst/>
            <a:gdLst/>
            <a:ahLst/>
            <a:cxnLst/>
            <a:rect l="0" t="0" r="0" b="0"/>
            <a:pathLst>
              <a:path w="120000" h="120000" extrusionOk="0">
                <a:moveTo>
                  <a:pt x="60000" y="0"/>
                </a:moveTo>
                <a:cubicBezTo>
                  <a:pt x="27272" y="0"/>
                  <a:pt x="0" y="18750"/>
                  <a:pt x="0" y="41250"/>
                </a:cubicBezTo>
                <a:cubicBezTo>
                  <a:pt x="0" y="56250"/>
                  <a:pt x="20454" y="72187"/>
                  <a:pt x="27272" y="86250"/>
                </a:cubicBezTo>
                <a:cubicBezTo>
                  <a:pt x="38181" y="107812"/>
                  <a:pt x="36818" y="120000"/>
                  <a:pt x="60000" y="120000"/>
                </a:cubicBezTo>
                <a:cubicBezTo>
                  <a:pt x="83181" y="120000"/>
                  <a:pt x="81818" y="107812"/>
                  <a:pt x="92727" y="86250"/>
                </a:cubicBezTo>
                <a:cubicBezTo>
                  <a:pt x="99545" y="72187"/>
                  <a:pt x="120000" y="56250"/>
                  <a:pt x="120000" y="41250"/>
                </a:cubicBezTo>
                <a:cubicBezTo>
                  <a:pt x="120000" y="18750"/>
                  <a:pt x="92727" y="0"/>
                  <a:pt x="60000" y="0"/>
                </a:cubicBezTo>
                <a:close/>
                <a:moveTo>
                  <a:pt x="73636" y="102187"/>
                </a:moveTo>
                <a:cubicBezTo>
                  <a:pt x="47727" y="104062"/>
                  <a:pt x="47727" y="104062"/>
                  <a:pt x="47727" y="104062"/>
                </a:cubicBezTo>
                <a:cubicBezTo>
                  <a:pt x="46363" y="102187"/>
                  <a:pt x="45000" y="100312"/>
                  <a:pt x="43636" y="97500"/>
                </a:cubicBezTo>
                <a:cubicBezTo>
                  <a:pt x="43636" y="97500"/>
                  <a:pt x="43636" y="97500"/>
                  <a:pt x="43636" y="96562"/>
                </a:cubicBezTo>
                <a:cubicBezTo>
                  <a:pt x="77727" y="93750"/>
                  <a:pt x="77727" y="93750"/>
                  <a:pt x="77727" y="93750"/>
                </a:cubicBezTo>
                <a:cubicBezTo>
                  <a:pt x="77727" y="95625"/>
                  <a:pt x="76363" y="96562"/>
                  <a:pt x="76363" y="97500"/>
                </a:cubicBezTo>
                <a:cubicBezTo>
                  <a:pt x="75000" y="99375"/>
                  <a:pt x="75000" y="100312"/>
                  <a:pt x="73636" y="102187"/>
                </a:cubicBezTo>
                <a:close/>
                <a:moveTo>
                  <a:pt x="42272" y="93750"/>
                </a:moveTo>
                <a:cubicBezTo>
                  <a:pt x="40909" y="90937"/>
                  <a:pt x="39545" y="89062"/>
                  <a:pt x="38181" y="86250"/>
                </a:cubicBezTo>
                <a:cubicBezTo>
                  <a:pt x="81818" y="86250"/>
                  <a:pt x="81818" y="86250"/>
                  <a:pt x="81818" y="86250"/>
                </a:cubicBezTo>
                <a:cubicBezTo>
                  <a:pt x="80454" y="87187"/>
                  <a:pt x="80454" y="89062"/>
                  <a:pt x="79090" y="90000"/>
                </a:cubicBezTo>
                <a:lnTo>
                  <a:pt x="42272" y="93750"/>
                </a:lnTo>
                <a:close/>
                <a:moveTo>
                  <a:pt x="60000" y="112500"/>
                </a:moveTo>
                <a:cubicBezTo>
                  <a:pt x="54545" y="112500"/>
                  <a:pt x="51818" y="112500"/>
                  <a:pt x="49090" y="107812"/>
                </a:cubicBezTo>
                <a:cubicBezTo>
                  <a:pt x="72272" y="105937"/>
                  <a:pt x="72272" y="105937"/>
                  <a:pt x="72272" y="105937"/>
                </a:cubicBezTo>
                <a:cubicBezTo>
                  <a:pt x="69545" y="111562"/>
                  <a:pt x="66818" y="112500"/>
                  <a:pt x="60000" y="112500"/>
                </a:cubicBezTo>
                <a:close/>
                <a:moveTo>
                  <a:pt x="85909" y="78750"/>
                </a:moveTo>
                <a:cubicBezTo>
                  <a:pt x="34090" y="78750"/>
                  <a:pt x="34090" y="78750"/>
                  <a:pt x="34090" y="78750"/>
                </a:cubicBezTo>
                <a:cubicBezTo>
                  <a:pt x="31363" y="75000"/>
                  <a:pt x="28636" y="70312"/>
                  <a:pt x="25909" y="66562"/>
                </a:cubicBezTo>
                <a:cubicBezTo>
                  <a:pt x="17727" y="58125"/>
                  <a:pt x="10909" y="48750"/>
                  <a:pt x="10909" y="41250"/>
                </a:cubicBezTo>
                <a:cubicBezTo>
                  <a:pt x="10909" y="22500"/>
                  <a:pt x="32727" y="7500"/>
                  <a:pt x="60000" y="7500"/>
                </a:cubicBezTo>
                <a:cubicBezTo>
                  <a:pt x="87272" y="7500"/>
                  <a:pt x="109090" y="22500"/>
                  <a:pt x="109090" y="41250"/>
                </a:cubicBezTo>
                <a:cubicBezTo>
                  <a:pt x="109090" y="48750"/>
                  <a:pt x="102272" y="58125"/>
                  <a:pt x="94090" y="66562"/>
                </a:cubicBezTo>
                <a:cubicBezTo>
                  <a:pt x="91363" y="70312"/>
                  <a:pt x="88636" y="75000"/>
                  <a:pt x="85909" y="7875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nvGrpSpPr>
          <p:cNvPr id="35" name="Shape 259"/>
          <p:cNvGrpSpPr/>
          <p:nvPr/>
        </p:nvGrpSpPr>
        <p:grpSpPr>
          <a:xfrm>
            <a:off x="3816689" y="2775294"/>
            <a:ext cx="391540" cy="353355"/>
            <a:chOff x="6216650" y="404812"/>
            <a:chExt cx="1025526" cy="925513"/>
          </a:xfrm>
        </p:grpSpPr>
        <p:sp>
          <p:nvSpPr>
            <p:cNvPr id="36" name="Shape 260"/>
            <p:cNvSpPr/>
            <p:nvPr/>
          </p:nvSpPr>
          <p:spPr>
            <a:xfrm>
              <a:off x="6216650" y="404812"/>
              <a:ext cx="747713" cy="925513"/>
            </a:xfrm>
            <a:custGeom>
              <a:avLst/>
              <a:gdLst/>
              <a:ahLst/>
              <a:cxnLst/>
              <a:rect l="0" t="0" r="0" b="0"/>
              <a:pathLst>
                <a:path w="120000" h="120000" extrusionOk="0">
                  <a:moveTo>
                    <a:pt x="111082" y="112590"/>
                  </a:moveTo>
                  <a:lnTo>
                    <a:pt x="8917" y="112590"/>
                  </a:lnTo>
                  <a:lnTo>
                    <a:pt x="8917" y="28816"/>
                  </a:lnTo>
                  <a:lnTo>
                    <a:pt x="35668" y="28816"/>
                  </a:lnTo>
                  <a:lnTo>
                    <a:pt x="35668" y="7204"/>
                  </a:lnTo>
                  <a:lnTo>
                    <a:pt x="111082" y="7204"/>
                  </a:lnTo>
                  <a:lnTo>
                    <a:pt x="111082" y="38284"/>
                  </a:lnTo>
                  <a:lnTo>
                    <a:pt x="120000" y="30874"/>
                  </a:lnTo>
                  <a:lnTo>
                    <a:pt x="120000" y="0"/>
                  </a:lnTo>
                  <a:lnTo>
                    <a:pt x="31592" y="0"/>
                  </a:lnTo>
                  <a:lnTo>
                    <a:pt x="0" y="25523"/>
                  </a:lnTo>
                  <a:lnTo>
                    <a:pt x="0" y="120000"/>
                  </a:lnTo>
                  <a:lnTo>
                    <a:pt x="120000" y="120000"/>
                  </a:lnTo>
                  <a:lnTo>
                    <a:pt x="120000" y="82126"/>
                  </a:lnTo>
                  <a:lnTo>
                    <a:pt x="111082" y="89536"/>
                  </a:lnTo>
                  <a:lnTo>
                    <a:pt x="111082" y="112590"/>
                  </a:lnTo>
                  <a:close/>
                  <a:moveTo>
                    <a:pt x="13248" y="25111"/>
                  </a:moveTo>
                  <a:lnTo>
                    <a:pt x="31337" y="10497"/>
                  </a:lnTo>
                  <a:lnTo>
                    <a:pt x="31337" y="25111"/>
                  </a:lnTo>
                  <a:lnTo>
                    <a:pt x="13248" y="2511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7" name="Shape 261"/>
            <p:cNvSpPr/>
            <p:nvPr/>
          </p:nvSpPr>
          <p:spPr>
            <a:xfrm>
              <a:off x="6384925" y="684212"/>
              <a:ext cx="411163"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8" name="Shape 262"/>
            <p:cNvSpPr/>
            <p:nvPr/>
          </p:nvSpPr>
          <p:spPr>
            <a:xfrm>
              <a:off x="6384925" y="801687"/>
              <a:ext cx="331788"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9" name="Shape 263"/>
            <p:cNvSpPr/>
            <p:nvPr/>
          </p:nvSpPr>
          <p:spPr>
            <a:xfrm>
              <a:off x="6384925" y="923925"/>
              <a:ext cx="242887"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40" name="Shape 264"/>
            <p:cNvSpPr/>
            <p:nvPr/>
          </p:nvSpPr>
          <p:spPr>
            <a:xfrm>
              <a:off x="6640513" y="563562"/>
              <a:ext cx="601662" cy="604837"/>
            </a:xfrm>
            <a:custGeom>
              <a:avLst/>
              <a:gdLst/>
              <a:ahLst/>
              <a:cxnLst/>
              <a:rect l="0" t="0" r="0" b="0"/>
              <a:pathLst>
                <a:path w="120000" h="120000" extrusionOk="0">
                  <a:moveTo>
                    <a:pt x="64591" y="15748"/>
                  </a:moveTo>
                  <a:lnTo>
                    <a:pt x="53509" y="27086"/>
                  </a:lnTo>
                  <a:lnTo>
                    <a:pt x="11398" y="68661"/>
                  </a:lnTo>
                  <a:lnTo>
                    <a:pt x="0" y="120000"/>
                  </a:lnTo>
                  <a:lnTo>
                    <a:pt x="50976" y="108031"/>
                  </a:lnTo>
                  <a:lnTo>
                    <a:pt x="53509" y="105511"/>
                  </a:lnTo>
                  <a:lnTo>
                    <a:pt x="64591" y="94173"/>
                  </a:lnTo>
                  <a:lnTo>
                    <a:pt x="120000" y="39370"/>
                  </a:lnTo>
                  <a:lnTo>
                    <a:pt x="80422" y="0"/>
                  </a:lnTo>
                  <a:lnTo>
                    <a:pt x="64591" y="15748"/>
                  </a:lnTo>
                  <a:close/>
                  <a:moveTo>
                    <a:pt x="100052" y="30551"/>
                  </a:moveTo>
                  <a:lnTo>
                    <a:pt x="38627" y="91338"/>
                  </a:lnTo>
                  <a:lnTo>
                    <a:pt x="29445" y="82519"/>
                  </a:lnTo>
                  <a:lnTo>
                    <a:pt x="90870" y="21417"/>
                  </a:lnTo>
                  <a:lnTo>
                    <a:pt x="100052" y="30551"/>
                  </a:lnTo>
                  <a:close/>
                  <a:moveTo>
                    <a:pt x="26912" y="80000"/>
                  </a:moveTo>
                  <a:lnTo>
                    <a:pt x="18997" y="72125"/>
                  </a:lnTo>
                  <a:lnTo>
                    <a:pt x="80422" y="11023"/>
                  </a:lnTo>
                  <a:lnTo>
                    <a:pt x="88337" y="18897"/>
                  </a:lnTo>
                  <a:lnTo>
                    <a:pt x="26912" y="80000"/>
                  </a:lnTo>
                  <a:close/>
                  <a:moveTo>
                    <a:pt x="24063" y="82519"/>
                  </a:moveTo>
                  <a:lnTo>
                    <a:pt x="24063" y="82519"/>
                  </a:lnTo>
                  <a:lnTo>
                    <a:pt x="38627" y="97007"/>
                  </a:lnTo>
                  <a:lnTo>
                    <a:pt x="38627" y="97007"/>
                  </a:lnTo>
                  <a:lnTo>
                    <a:pt x="43377" y="101732"/>
                  </a:lnTo>
                  <a:lnTo>
                    <a:pt x="24696" y="106141"/>
                  </a:lnTo>
                  <a:lnTo>
                    <a:pt x="13614" y="94803"/>
                  </a:lnTo>
                  <a:lnTo>
                    <a:pt x="17730" y="76220"/>
                  </a:lnTo>
                  <a:lnTo>
                    <a:pt x="24063" y="82519"/>
                  </a:lnTo>
                  <a:close/>
                  <a:moveTo>
                    <a:pt x="47493" y="100472"/>
                  </a:moveTo>
                  <a:lnTo>
                    <a:pt x="41477" y="94173"/>
                  </a:lnTo>
                  <a:lnTo>
                    <a:pt x="102585" y="33070"/>
                  </a:lnTo>
                  <a:lnTo>
                    <a:pt x="109234" y="39370"/>
                  </a:lnTo>
                  <a:lnTo>
                    <a:pt x="47493" y="100472"/>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pic>
        <p:nvPicPr>
          <p:cNvPr id="41" name="Shape 265" descr="C:\Users\ilukstin\Dropbox\Vizuālā identitāte\EDZL piktogrammas\PNG\projektesana_white.png"/>
          <p:cNvPicPr preferRelativeResize="0"/>
          <p:nvPr/>
        </p:nvPicPr>
        <p:blipFill rotWithShape="1">
          <a:blip r:embed="rId2">
            <a:alphaModFix/>
          </a:blip>
          <a:srcRect/>
          <a:stretch/>
        </p:blipFill>
        <p:spPr>
          <a:xfrm>
            <a:off x="4969469" y="4008310"/>
            <a:ext cx="418268" cy="418268"/>
          </a:xfrm>
          <a:prstGeom prst="rect">
            <a:avLst/>
          </a:prstGeom>
          <a:noFill/>
          <a:ln>
            <a:noFill/>
          </a:ln>
        </p:spPr>
      </p:pic>
      <p:pic>
        <p:nvPicPr>
          <p:cNvPr id="42" name="Shape 266" descr="C:\Users\ilukstin\Dropbox\Vizuālā identitāte\EDZL piktogrammas\PNG\projektesana_white.png"/>
          <p:cNvPicPr preferRelativeResize="0"/>
          <p:nvPr/>
        </p:nvPicPr>
        <p:blipFill rotWithShape="1">
          <a:blip r:embed="rId2">
            <a:alphaModFix/>
          </a:blip>
          <a:srcRect/>
          <a:stretch/>
        </p:blipFill>
        <p:spPr>
          <a:xfrm>
            <a:off x="6142271" y="2677593"/>
            <a:ext cx="418268" cy="418268"/>
          </a:xfrm>
          <a:prstGeom prst="rect">
            <a:avLst/>
          </a:prstGeom>
          <a:noFill/>
          <a:ln>
            <a:noFill/>
          </a:ln>
        </p:spPr>
      </p:pic>
      <p:pic>
        <p:nvPicPr>
          <p:cNvPr id="43" name="Shape 267" descr="C:\Users\ilukstin\Dropbox\Vizuālā identitāte\EDZL piktogrammas\PNG\buvnieciba2_white.png"/>
          <p:cNvPicPr preferRelativeResize="0"/>
          <p:nvPr/>
        </p:nvPicPr>
        <p:blipFill rotWithShape="1">
          <a:blip r:embed="rId3">
            <a:alphaModFix/>
          </a:blip>
          <a:srcRect/>
          <a:stretch/>
        </p:blipFill>
        <p:spPr>
          <a:xfrm>
            <a:off x="9516714" y="4023326"/>
            <a:ext cx="436646" cy="436646"/>
          </a:xfrm>
          <a:prstGeom prst="rect">
            <a:avLst/>
          </a:prstGeom>
          <a:noFill/>
          <a:ln>
            <a:noFill/>
          </a:ln>
        </p:spPr>
      </p:pic>
      <p:sp>
        <p:nvSpPr>
          <p:cNvPr id="44" name="Shape 268"/>
          <p:cNvSpPr/>
          <p:nvPr/>
        </p:nvSpPr>
        <p:spPr>
          <a:xfrm>
            <a:off x="10983800" y="3492569"/>
            <a:ext cx="291536" cy="299375"/>
          </a:xfrm>
          <a:prstGeom prst="rightArrow">
            <a:avLst>
              <a:gd name="adj1" fmla="val 50000"/>
              <a:gd name="adj2" fmla="val 5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45" name="Shape 243"/>
          <p:cNvSpPr txBox="1"/>
          <p:nvPr/>
        </p:nvSpPr>
        <p:spPr>
          <a:xfrm>
            <a:off x="1063545" y="4573202"/>
            <a:ext cx="292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016.gada </a:t>
            </a:r>
            <a:r>
              <a:rPr lang="lv-LV" sz="1600" b="1" dirty="0">
                <a:solidFill>
                  <a:srgbClr val="0A0A0A"/>
                </a:solidFill>
                <a:latin typeface="Roboto"/>
                <a:ea typeface="Roboto"/>
                <a:cs typeface="Roboto"/>
                <a:sym typeface="Roboto"/>
              </a:rPr>
              <a:t>novembris – 2017.gada februāris (BP)</a:t>
            </a:r>
          </a:p>
        </p:txBody>
      </p:sp>
      <p:sp>
        <p:nvSpPr>
          <p:cNvPr id="46" name="Shape 244"/>
          <p:cNvSpPr/>
          <p:nvPr/>
        </p:nvSpPr>
        <p:spPr>
          <a:xfrm>
            <a:off x="666041" y="5150417"/>
            <a:ext cx="3498169"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1.kārtas pieteikumu iesniegšana (iepirkuma publicēšana 31.10.2016)</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pieteikumu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Kandidātu izvirzīšana slēgtā konkursa 2.kārtai</a:t>
            </a:r>
          </a:p>
        </p:txBody>
      </p:sp>
      <p:cxnSp>
        <p:nvCxnSpPr>
          <p:cNvPr id="47" name="Shape 245"/>
          <p:cNvCxnSpPr/>
          <p:nvPr/>
        </p:nvCxnSpPr>
        <p:spPr>
          <a:xfrm>
            <a:off x="1155343" y="5140590"/>
            <a:ext cx="2589048" cy="0"/>
          </a:xfrm>
          <a:prstGeom prst="straightConnector1">
            <a:avLst/>
          </a:prstGeom>
          <a:noFill/>
          <a:ln w="19050" cap="flat" cmpd="sng">
            <a:solidFill>
              <a:schemeClr val="accent1"/>
            </a:solidFill>
            <a:prstDash val="solid"/>
            <a:miter/>
            <a:headEnd type="none" w="med" len="med"/>
            <a:tailEnd type="none" w="med" len="med"/>
          </a:ln>
        </p:spPr>
      </p:cxnSp>
      <p:sp>
        <p:nvSpPr>
          <p:cNvPr id="48" name="Shape 243"/>
          <p:cNvSpPr txBox="1"/>
          <p:nvPr/>
        </p:nvSpPr>
        <p:spPr>
          <a:xfrm>
            <a:off x="2873961" y="1001824"/>
            <a:ext cx="310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marts – jūlijs (BP)</a:t>
            </a:r>
          </a:p>
        </p:txBody>
      </p:sp>
      <p:sp>
        <p:nvSpPr>
          <p:cNvPr id="49" name="Shape 244"/>
          <p:cNvSpPr/>
          <p:nvPr/>
        </p:nvSpPr>
        <p:spPr>
          <a:xfrm>
            <a:off x="2860275" y="1372547"/>
            <a:ext cx="3005076"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2.kārtas piedāvājumu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piedāvājumu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Līguma slēgšana ar uzvarētāju</a:t>
            </a:r>
          </a:p>
        </p:txBody>
      </p:sp>
      <p:cxnSp>
        <p:nvCxnSpPr>
          <p:cNvPr id="50" name="Shape 245"/>
          <p:cNvCxnSpPr/>
          <p:nvPr/>
        </p:nvCxnSpPr>
        <p:spPr>
          <a:xfrm>
            <a:off x="2913705" y="1360155"/>
            <a:ext cx="2589048" cy="0"/>
          </a:xfrm>
          <a:prstGeom prst="straightConnector1">
            <a:avLst/>
          </a:prstGeom>
          <a:noFill/>
          <a:ln w="19050" cap="flat" cmpd="sng">
            <a:solidFill>
              <a:schemeClr val="accent1"/>
            </a:solidFill>
            <a:prstDash val="solid"/>
            <a:miter/>
            <a:headEnd type="none" w="med" len="med"/>
            <a:tailEnd type="none" w="med" len="med"/>
          </a:ln>
        </p:spPr>
      </p:cxnSp>
      <p:sp>
        <p:nvSpPr>
          <p:cNvPr id="51" name="Shape 243"/>
          <p:cNvSpPr txBox="1"/>
          <p:nvPr/>
        </p:nvSpPr>
        <p:spPr>
          <a:xfrm>
            <a:off x="4250170" y="4615606"/>
            <a:ext cx="2951507" cy="323803"/>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februāris</a:t>
            </a:r>
          </a:p>
        </p:txBody>
      </p:sp>
      <p:sp>
        <p:nvSpPr>
          <p:cNvPr id="52" name="Shape 244"/>
          <p:cNvSpPr/>
          <p:nvPr/>
        </p:nvSpPr>
        <p:spPr>
          <a:xfrm>
            <a:off x="4214895" y="5004421"/>
            <a:ext cx="2586148" cy="771345"/>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minimālā sastāvā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Būvatļauju saņemšana</a:t>
            </a:r>
            <a:endParaRPr lang="lv-LV" sz="1400" dirty="0">
              <a:latin typeface="Roboto"/>
              <a:ea typeface="Roboto"/>
              <a:cs typeface="Roboto"/>
              <a:sym typeface="Roboto"/>
            </a:endParaRPr>
          </a:p>
        </p:txBody>
      </p:sp>
      <p:cxnSp>
        <p:nvCxnSpPr>
          <p:cNvPr id="53" name="Shape 245"/>
          <p:cNvCxnSpPr/>
          <p:nvPr/>
        </p:nvCxnSpPr>
        <p:spPr>
          <a:xfrm>
            <a:off x="4250170" y="4939409"/>
            <a:ext cx="2126295" cy="0"/>
          </a:xfrm>
          <a:prstGeom prst="straightConnector1">
            <a:avLst/>
          </a:prstGeom>
          <a:noFill/>
          <a:ln w="19050" cap="flat" cmpd="sng">
            <a:solidFill>
              <a:schemeClr val="accent1"/>
            </a:solidFill>
            <a:prstDash val="solid"/>
            <a:miter/>
            <a:headEnd type="none" w="med" len="med"/>
            <a:tailEnd type="none" w="med" len="med"/>
          </a:ln>
        </p:spPr>
      </p:cxnSp>
      <p:sp>
        <p:nvSpPr>
          <p:cNvPr id="54" name="Shape 243"/>
          <p:cNvSpPr txBox="1"/>
          <p:nvPr/>
        </p:nvSpPr>
        <p:spPr>
          <a:xfrm>
            <a:off x="5882915" y="802792"/>
            <a:ext cx="292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augusts – </a:t>
            </a:r>
          </a:p>
          <a:p>
            <a:pPr lvl="0">
              <a:buSzPct val="25000"/>
            </a:pPr>
            <a:r>
              <a:rPr lang="lv-LV" sz="1600" b="1" dirty="0">
                <a:solidFill>
                  <a:srgbClr val="0A0A0A"/>
                </a:solidFill>
                <a:latin typeface="Roboto"/>
                <a:ea typeface="Roboto"/>
                <a:cs typeface="Roboto"/>
                <a:sym typeface="Roboto"/>
              </a:rPr>
              <a:t>2018.gada decembris</a:t>
            </a:r>
          </a:p>
        </p:txBody>
      </p:sp>
      <p:sp>
        <p:nvSpPr>
          <p:cNvPr id="55" name="Shape 244"/>
          <p:cNvSpPr/>
          <p:nvPr/>
        </p:nvSpPr>
        <p:spPr>
          <a:xfrm>
            <a:off x="5720580" y="1340494"/>
            <a:ext cx="258614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skaņošana ar iesaistītajām pusēm</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verificēšana atbilstoši SITS</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ekspertīze</a:t>
            </a:r>
          </a:p>
        </p:txBody>
      </p:sp>
      <p:cxnSp>
        <p:nvCxnSpPr>
          <p:cNvPr id="56" name="Shape 245"/>
          <p:cNvCxnSpPr/>
          <p:nvPr/>
        </p:nvCxnSpPr>
        <p:spPr>
          <a:xfrm>
            <a:off x="5918781" y="1356467"/>
            <a:ext cx="2247549" cy="2572"/>
          </a:xfrm>
          <a:prstGeom prst="straightConnector1">
            <a:avLst/>
          </a:prstGeom>
          <a:noFill/>
          <a:ln w="19050" cap="flat" cmpd="sng">
            <a:solidFill>
              <a:schemeClr val="accent1"/>
            </a:solidFill>
            <a:prstDash val="solid"/>
            <a:miter/>
            <a:headEnd type="none" w="med" len="med"/>
            <a:tailEnd type="none" w="med" len="med"/>
          </a:ln>
        </p:spPr>
      </p:cxnSp>
      <p:sp>
        <p:nvSpPr>
          <p:cNvPr id="57" name="Shape 243"/>
          <p:cNvSpPr txBox="1"/>
          <p:nvPr/>
        </p:nvSpPr>
        <p:spPr>
          <a:xfrm>
            <a:off x="9077241" y="4522848"/>
            <a:ext cx="3429995"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019.gada jūlijs </a:t>
            </a:r>
            <a:r>
              <a:rPr lang="lv-LV" sz="1600" b="1" dirty="0">
                <a:solidFill>
                  <a:srgbClr val="0A0A0A"/>
                </a:solidFill>
                <a:latin typeface="Roboto"/>
                <a:ea typeface="Roboto"/>
                <a:cs typeface="Roboto"/>
                <a:sym typeface="Roboto"/>
              </a:rPr>
              <a:t>– 2022.gada novembris</a:t>
            </a:r>
          </a:p>
        </p:txBody>
      </p:sp>
      <p:sp>
        <p:nvSpPr>
          <p:cNvPr id="58" name="Shape 244"/>
          <p:cNvSpPr/>
          <p:nvPr/>
        </p:nvSpPr>
        <p:spPr>
          <a:xfrm>
            <a:off x="8987242" y="5017307"/>
            <a:ext cx="322529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Pārbūves darbi</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Izpilddokumentācijas izstrāde</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Atzinumu un apliecinājumu saņemšana par būves gatavību pieņemšanai ekspluatācijā</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Būves pieņemšana ekspluatācijā</a:t>
            </a:r>
          </a:p>
        </p:txBody>
      </p:sp>
      <p:cxnSp>
        <p:nvCxnSpPr>
          <p:cNvPr id="59" name="Shape 245"/>
          <p:cNvCxnSpPr/>
          <p:nvPr/>
        </p:nvCxnSpPr>
        <p:spPr>
          <a:xfrm>
            <a:off x="9128948" y="5058017"/>
            <a:ext cx="2589048" cy="0"/>
          </a:xfrm>
          <a:prstGeom prst="straightConnector1">
            <a:avLst/>
          </a:prstGeom>
          <a:noFill/>
          <a:ln w="19050" cap="flat" cmpd="sng">
            <a:solidFill>
              <a:schemeClr val="accent1"/>
            </a:solidFill>
            <a:prstDash val="solid"/>
            <a:miter/>
            <a:headEnd type="none" w="med" len="med"/>
            <a:tailEnd type="none" w="med" len="med"/>
          </a:ln>
        </p:spPr>
      </p:cxnSp>
      <p:sp>
        <p:nvSpPr>
          <p:cNvPr id="62" name="Shape 218"/>
          <p:cNvSpPr/>
          <p:nvPr/>
        </p:nvSpPr>
        <p:spPr>
          <a:xfrm>
            <a:off x="2307157" y="3568028"/>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63" name="Shape 223"/>
          <p:cNvCxnSpPr/>
          <p:nvPr/>
        </p:nvCxnSpPr>
        <p:spPr>
          <a:xfrm>
            <a:off x="2397157" y="3748027"/>
            <a:ext cx="0" cy="240001"/>
          </a:xfrm>
          <a:prstGeom prst="straightConnector1">
            <a:avLst/>
          </a:prstGeom>
          <a:noFill/>
          <a:ln w="19050" cap="flat" cmpd="sng">
            <a:solidFill>
              <a:schemeClr val="accent1"/>
            </a:solidFill>
            <a:prstDash val="solid"/>
            <a:miter/>
            <a:headEnd type="none" w="med" len="med"/>
            <a:tailEnd type="none" w="med" len="med"/>
          </a:ln>
        </p:spPr>
      </p:cxnSp>
      <p:sp>
        <p:nvSpPr>
          <p:cNvPr id="64" name="Shape 228"/>
          <p:cNvSpPr/>
          <p:nvPr/>
        </p:nvSpPr>
        <p:spPr>
          <a:xfrm>
            <a:off x="2127157" y="3988060"/>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65" name="Shape 229"/>
          <p:cNvGrpSpPr/>
          <p:nvPr/>
        </p:nvGrpSpPr>
        <p:grpSpPr>
          <a:xfrm>
            <a:off x="2234819" y="4071560"/>
            <a:ext cx="302816" cy="365880"/>
            <a:chOff x="3563937" y="719137"/>
            <a:chExt cx="960437" cy="1160462"/>
          </a:xfrm>
        </p:grpSpPr>
        <p:sp>
          <p:nvSpPr>
            <p:cNvPr id="66" name="Shape 230"/>
            <p:cNvSpPr/>
            <p:nvPr/>
          </p:nvSpPr>
          <p:spPr>
            <a:xfrm>
              <a:off x="3563937" y="719137"/>
              <a:ext cx="763587" cy="987425"/>
            </a:xfrm>
            <a:custGeom>
              <a:avLst/>
              <a:gdLst/>
              <a:ahLst/>
              <a:cxnLst/>
              <a:rect l="0" t="0" r="0" b="0"/>
              <a:pathLst>
                <a:path w="120000" h="120000" extrusionOk="0">
                  <a:moveTo>
                    <a:pt x="120000" y="101093"/>
                  </a:moveTo>
                  <a:lnTo>
                    <a:pt x="120000" y="0"/>
                  </a:lnTo>
                  <a:lnTo>
                    <a:pt x="0" y="0"/>
                  </a:lnTo>
                  <a:lnTo>
                    <a:pt x="0" y="120000"/>
                  </a:lnTo>
                  <a:lnTo>
                    <a:pt x="95550" y="120000"/>
                  </a:lnTo>
                  <a:lnTo>
                    <a:pt x="120000" y="101093"/>
                  </a:lnTo>
                  <a:close/>
                  <a:moveTo>
                    <a:pt x="96548" y="101672"/>
                  </a:moveTo>
                  <a:lnTo>
                    <a:pt x="109521" y="101672"/>
                  </a:lnTo>
                  <a:lnTo>
                    <a:pt x="96548" y="111704"/>
                  </a:lnTo>
                  <a:lnTo>
                    <a:pt x="96548" y="101672"/>
                  </a:lnTo>
                  <a:close/>
                  <a:moveTo>
                    <a:pt x="6985" y="5401"/>
                  </a:moveTo>
                  <a:lnTo>
                    <a:pt x="113014" y="5401"/>
                  </a:lnTo>
                  <a:lnTo>
                    <a:pt x="113014" y="96270"/>
                  </a:lnTo>
                  <a:lnTo>
                    <a:pt x="89563" y="96270"/>
                  </a:lnTo>
                  <a:lnTo>
                    <a:pt x="89563" y="114598"/>
                  </a:lnTo>
                  <a:lnTo>
                    <a:pt x="6985" y="114598"/>
                  </a:lnTo>
                  <a:lnTo>
                    <a:pt x="6985" y="540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7" name="Shape 231"/>
            <p:cNvSpPr/>
            <p:nvPr/>
          </p:nvSpPr>
          <p:spPr>
            <a:xfrm>
              <a:off x="3763962" y="898525"/>
              <a:ext cx="760412" cy="981074"/>
            </a:xfrm>
            <a:custGeom>
              <a:avLst/>
              <a:gdLst/>
              <a:ahLst/>
              <a:cxnLst/>
              <a:rect l="0" t="0" r="0" b="0"/>
              <a:pathLst>
                <a:path w="120000" h="120000" extrusionOk="0">
                  <a:moveTo>
                    <a:pt x="93695" y="0"/>
                  </a:moveTo>
                  <a:lnTo>
                    <a:pt x="93695" y="5436"/>
                  </a:lnTo>
                  <a:lnTo>
                    <a:pt x="112985" y="5436"/>
                  </a:lnTo>
                  <a:lnTo>
                    <a:pt x="112985" y="96310"/>
                  </a:lnTo>
                  <a:lnTo>
                    <a:pt x="89686" y="96310"/>
                  </a:lnTo>
                  <a:lnTo>
                    <a:pt x="89686" y="114563"/>
                  </a:lnTo>
                  <a:lnTo>
                    <a:pt x="7014" y="114563"/>
                  </a:lnTo>
                  <a:lnTo>
                    <a:pt x="7014" y="102524"/>
                  </a:lnTo>
                  <a:lnTo>
                    <a:pt x="0" y="102524"/>
                  </a:lnTo>
                  <a:lnTo>
                    <a:pt x="0" y="120000"/>
                  </a:lnTo>
                  <a:lnTo>
                    <a:pt x="95448" y="120000"/>
                  </a:lnTo>
                  <a:lnTo>
                    <a:pt x="120000" y="101553"/>
                  </a:lnTo>
                  <a:lnTo>
                    <a:pt x="120000" y="0"/>
                  </a:lnTo>
                  <a:lnTo>
                    <a:pt x="93695" y="0"/>
                  </a:lnTo>
                  <a:close/>
                  <a:moveTo>
                    <a:pt x="109478" y="101747"/>
                  </a:moveTo>
                  <a:lnTo>
                    <a:pt x="96701" y="111650"/>
                  </a:lnTo>
                  <a:lnTo>
                    <a:pt x="96701" y="101747"/>
                  </a:lnTo>
                  <a:lnTo>
                    <a:pt x="109478" y="101747"/>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8" name="Shape 232"/>
            <p:cNvSpPr/>
            <p:nvPr/>
          </p:nvSpPr>
          <p:spPr>
            <a:xfrm>
              <a:off x="3752850" y="998537"/>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9" name="Shape 233"/>
            <p:cNvSpPr/>
            <p:nvPr/>
          </p:nvSpPr>
          <p:spPr>
            <a:xfrm>
              <a:off x="3752850" y="1162050"/>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70" name="Shape 234"/>
            <p:cNvSpPr/>
            <p:nvPr/>
          </p:nvSpPr>
          <p:spPr>
            <a:xfrm>
              <a:off x="3752850" y="1328737"/>
              <a:ext cx="385762" cy="44450"/>
            </a:xfrm>
            <a:custGeom>
              <a:avLst/>
              <a:gdLst/>
              <a:ahLst/>
              <a:cxnLst/>
              <a:rect l="0" t="0" r="0" b="0"/>
              <a:pathLst>
                <a:path w="120000" h="120000" extrusionOk="0">
                  <a:moveTo>
                    <a:pt x="113063" y="0"/>
                  </a:moveTo>
                  <a:cubicBezTo>
                    <a:pt x="6936" y="0"/>
                    <a:pt x="6936" y="0"/>
                    <a:pt x="6936" y="0"/>
                  </a:cubicBezTo>
                  <a:cubicBezTo>
                    <a:pt x="3468" y="0"/>
                    <a:pt x="0" y="24000"/>
                    <a:pt x="0" y="60000"/>
                  </a:cubicBezTo>
                  <a:cubicBezTo>
                    <a:pt x="0" y="90000"/>
                    <a:pt x="3468" y="120000"/>
                    <a:pt x="6936" y="120000"/>
                  </a:cubicBezTo>
                  <a:cubicBezTo>
                    <a:pt x="113063" y="120000"/>
                    <a:pt x="113063" y="120000"/>
                    <a:pt x="113063" y="120000"/>
                  </a:cubicBezTo>
                  <a:cubicBezTo>
                    <a:pt x="116531" y="120000"/>
                    <a:pt x="120000" y="90000"/>
                    <a:pt x="120000" y="60000"/>
                  </a:cubicBezTo>
                  <a:cubicBezTo>
                    <a:pt x="120000" y="24000"/>
                    <a:pt x="116531" y="0"/>
                    <a:pt x="113063" y="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71" name="Shape 243"/>
          <p:cNvSpPr txBox="1"/>
          <p:nvPr/>
        </p:nvSpPr>
        <p:spPr>
          <a:xfrm>
            <a:off x="6629870" y="4473725"/>
            <a:ext cx="2409915"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018.gada </a:t>
            </a:r>
            <a:r>
              <a:rPr lang="lv-LV" sz="1600" b="1" dirty="0">
                <a:solidFill>
                  <a:srgbClr val="0A0A0A"/>
                </a:solidFill>
                <a:latin typeface="Roboto"/>
                <a:ea typeface="Roboto"/>
                <a:cs typeface="Roboto"/>
                <a:sym typeface="Roboto"/>
              </a:rPr>
              <a:t>jūnijs – decembris (B)</a:t>
            </a:r>
          </a:p>
        </p:txBody>
      </p:sp>
      <p:sp>
        <p:nvSpPr>
          <p:cNvPr id="72" name="Shape 244"/>
          <p:cNvSpPr/>
          <p:nvPr/>
        </p:nvSpPr>
        <p:spPr>
          <a:xfrm>
            <a:off x="6466114" y="5050940"/>
            <a:ext cx="2592901"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1.kārtas pieteikumu iesniegšana Iesniegto pieteikumu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Kandidātu izvirzīšana slēgtā konkursa 2.kārtai</a:t>
            </a:r>
          </a:p>
        </p:txBody>
      </p:sp>
      <p:cxnSp>
        <p:nvCxnSpPr>
          <p:cNvPr id="73" name="Shape 245"/>
          <p:cNvCxnSpPr/>
          <p:nvPr/>
        </p:nvCxnSpPr>
        <p:spPr>
          <a:xfrm>
            <a:off x="6987000" y="5041113"/>
            <a:ext cx="1895669" cy="0"/>
          </a:xfrm>
          <a:prstGeom prst="straightConnector1">
            <a:avLst/>
          </a:prstGeom>
          <a:noFill/>
          <a:ln w="19050" cap="flat" cmpd="sng">
            <a:solidFill>
              <a:schemeClr val="accent1"/>
            </a:solidFill>
            <a:prstDash val="solid"/>
            <a:miter/>
            <a:headEnd type="none" w="med" len="med"/>
            <a:tailEnd type="none" w="med" len="med"/>
          </a:ln>
        </p:spPr>
      </p:cxnSp>
      <p:sp>
        <p:nvSpPr>
          <p:cNvPr id="75" name="Shape 219"/>
          <p:cNvSpPr/>
          <p:nvPr/>
        </p:nvSpPr>
        <p:spPr>
          <a:xfrm>
            <a:off x="8749576" y="3526574"/>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76" name="Shape 224"/>
          <p:cNvCxnSpPr>
            <a:endCxn id="75" idx="0"/>
          </p:cNvCxnSpPr>
          <p:nvPr/>
        </p:nvCxnSpPr>
        <p:spPr>
          <a:xfrm>
            <a:off x="8839576" y="3202274"/>
            <a:ext cx="0" cy="324299"/>
          </a:xfrm>
          <a:prstGeom prst="straightConnector1">
            <a:avLst/>
          </a:prstGeom>
          <a:noFill/>
          <a:ln w="19050" cap="flat" cmpd="sng">
            <a:solidFill>
              <a:schemeClr val="accent3"/>
            </a:solidFill>
            <a:prstDash val="solid"/>
            <a:miter/>
            <a:headEnd type="none" w="med" len="med"/>
            <a:tailEnd type="none" w="med" len="med"/>
          </a:ln>
        </p:spPr>
      </p:cxnSp>
      <p:sp>
        <p:nvSpPr>
          <p:cNvPr id="77" name="Shape 237"/>
          <p:cNvSpPr/>
          <p:nvPr/>
        </p:nvSpPr>
        <p:spPr>
          <a:xfrm>
            <a:off x="8588949" y="2680048"/>
            <a:ext cx="540000" cy="562351"/>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78" name="Shape 259"/>
          <p:cNvGrpSpPr/>
          <p:nvPr/>
        </p:nvGrpSpPr>
        <p:grpSpPr>
          <a:xfrm>
            <a:off x="8737409" y="2758446"/>
            <a:ext cx="391540" cy="353355"/>
            <a:chOff x="6216650" y="404812"/>
            <a:chExt cx="1025526" cy="925513"/>
          </a:xfrm>
        </p:grpSpPr>
        <p:sp>
          <p:nvSpPr>
            <p:cNvPr id="79" name="Shape 260"/>
            <p:cNvSpPr/>
            <p:nvPr/>
          </p:nvSpPr>
          <p:spPr>
            <a:xfrm>
              <a:off x="6216650" y="404812"/>
              <a:ext cx="747713" cy="925513"/>
            </a:xfrm>
            <a:custGeom>
              <a:avLst/>
              <a:gdLst/>
              <a:ahLst/>
              <a:cxnLst/>
              <a:rect l="0" t="0" r="0" b="0"/>
              <a:pathLst>
                <a:path w="120000" h="120000" extrusionOk="0">
                  <a:moveTo>
                    <a:pt x="111082" y="112590"/>
                  </a:moveTo>
                  <a:lnTo>
                    <a:pt x="8917" y="112590"/>
                  </a:lnTo>
                  <a:lnTo>
                    <a:pt x="8917" y="28816"/>
                  </a:lnTo>
                  <a:lnTo>
                    <a:pt x="35668" y="28816"/>
                  </a:lnTo>
                  <a:lnTo>
                    <a:pt x="35668" y="7204"/>
                  </a:lnTo>
                  <a:lnTo>
                    <a:pt x="111082" y="7204"/>
                  </a:lnTo>
                  <a:lnTo>
                    <a:pt x="111082" y="38284"/>
                  </a:lnTo>
                  <a:lnTo>
                    <a:pt x="120000" y="30874"/>
                  </a:lnTo>
                  <a:lnTo>
                    <a:pt x="120000" y="0"/>
                  </a:lnTo>
                  <a:lnTo>
                    <a:pt x="31592" y="0"/>
                  </a:lnTo>
                  <a:lnTo>
                    <a:pt x="0" y="25523"/>
                  </a:lnTo>
                  <a:lnTo>
                    <a:pt x="0" y="120000"/>
                  </a:lnTo>
                  <a:lnTo>
                    <a:pt x="120000" y="120000"/>
                  </a:lnTo>
                  <a:lnTo>
                    <a:pt x="120000" y="82126"/>
                  </a:lnTo>
                  <a:lnTo>
                    <a:pt x="111082" y="89536"/>
                  </a:lnTo>
                  <a:lnTo>
                    <a:pt x="111082" y="112590"/>
                  </a:lnTo>
                  <a:close/>
                  <a:moveTo>
                    <a:pt x="13248" y="25111"/>
                  </a:moveTo>
                  <a:lnTo>
                    <a:pt x="31337" y="10497"/>
                  </a:lnTo>
                  <a:lnTo>
                    <a:pt x="31337" y="25111"/>
                  </a:lnTo>
                  <a:lnTo>
                    <a:pt x="13248" y="2511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80" name="Shape 261"/>
            <p:cNvSpPr/>
            <p:nvPr/>
          </p:nvSpPr>
          <p:spPr>
            <a:xfrm>
              <a:off x="6384925" y="684212"/>
              <a:ext cx="411163"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81" name="Shape 262"/>
            <p:cNvSpPr/>
            <p:nvPr/>
          </p:nvSpPr>
          <p:spPr>
            <a:xfrm>
              <a:off x="6384925" y="801687"/>
              <a:ext cx="331788"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82" name="Shape 263"/>
            <p:cNvSpPr/>
            <p:nvPr/>
          </p:nvSpPr>
          <p:spPr>
            <a:xfrm>
              <a:off x="6384925" y="923925"/>
              <a:ext cx="242887"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83" name="Shape 264"/>
            <p:cNvSpPr/>
            <p:nvPr/>
          </p:nvSpPr>
          <p:spPr>
            <a:xfrm>
              <a:off x="6640513" y="563562"/>
              <a:ext cx="601662" cy="604837"/>
            </a:xfrm>
            <a:custGeom>
              <a:avLst/>
              <a:gdLst/>
              <a:ahLst/>
              <a:cxnLst/>
              <a:rect l="0" t="0" r="0" b="0"/>
              <a:pathLst>
                <a:path w="120000" h="120000" extrusionOk="0">
                  <a:moveTo>
                    <a:pt x="64591" y="15748"/>
                  </a:moveTo>
                  <a:lnTo>
                    <a:pt x="53509" y="27086"/>
                  </a:lnTo>
                  <a:lnTo>
                    <a:pt x="11398" y="68661"/>
                  </a:lnTo>
                  <a:lnTo>
                    <a:pt x="0" y="120000"/>
                  </a:lnTo>
                  <a:lnTo>
                    <a:pt x="50976" y="108031"/>
                  </a:lnTo>
                  <a:lnTo>
                    <a:pt x="53509" y="105511"/>
                  </a:lnTo>
                  <a:lnTo>
                    <a:pt x="64591" y="94173"/>
                  </a:lnTo>
                  <a:lnTo>
                    <a:pt x="120000" y="39370"/>
                  </a:lnTo>
                  <a:lnTo>
                    <a:pt x="80422" y="0"/>
                  </a:lnTo>
                  <a:lnTo>
                    <a:pt x="64591" y="15748"/>
                  </a:lnTo>
                  <a:close/>
                  <a:moveTo>
                    <a:pt x="100052" y="30551"/>
                  </a:moveTo>
                  <a:lnTo>
                    <a:pt x="38627" y="91338"/>
                  </a:lnTo>
                  <a:lnTo>
                    <a:pt x="29445" y="82519"/>
                  </a:lnTo>
                  <a:lnTo>
                    <a:pt x="90870" y="21417"/>
                  </a:lnTo>
                  <a:lnTo>
                    <a:pt x="100052" y="30551"/>
                  </a:lnTo>
                  <a:close/>
                  <a:moveTo>
                    <a:pt x="26912" y="80000"/>
                  </a:moveTo>
                  <a:lnTo>
                    <a:pt x="18997" y="72125"/>
                  </a:lnTo>
                  <a:lnTo>
                    <a:pt x="80422" y="11023"/>
                  </a:lnTo>
                  <a:lnTo>
                    <a:pt x="88337" y="18897"/>
                  </a:lnTo>
                  <a:lnTo>
                    <a:pt x="26912" y="80000"/>
                  </a:lnTo>
                  <a:close/>
                  <a:moveTo>
                    <a:pt x="24063" y="82519"/>
                  </a:moveTo>
                  <a:lnTo>
                    <a:pt x="24063" y="82519"/>
                  </a:lnTo>
                  <a:lnTo>
                    <a:pt x="38627" y="97007"/>
                  </a:lnTo>
                  <a:lnTo>
                    <a:pt x="38627" y="97007"/>
                  </a:lnTo>
                  <a:lnTo>
                    <a:pt x="43377" y="101732"/>
                  </a:lnTo>
                  <a:lnTo>
                    <a:pt x="24696" y="106141"/>
                  </a:lnTo>
                  <a:lnTo>
                    <a:pt x="13614" y="94803"/>
                  </a:lnTo>
                  <a:lnTo>
                    <a:pt x="17730" y="76220"/>
                  </a:lnTo>
                  <a:lnTo>
                    <a:pt x="24063" y="82519"/>
                  </a:lnTo>
                  <a:close/>
                  <a:moveTo>
                    <a:pt x="47493" y="100472"/>
                  </a:moveTo>
                  <a:lnTo>
                    <a:pt x="41477" y="94173"/>
                  </a:lnTo>
                  <a:lnTo>
                    <a:pt x="102585" y="33070"/>
                  </a:lnTo>
                  <a:lnTo>
                    <a:pt x="109234" y="39370"/>
                  </a:lnTo>
                  <a:lnTo>
                    <a:pt x="47493" y="100472"/>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84" name="Shape 243"/>
          <p:cNvSpPr txBox="1"/>
          <p:nvPr/>
        </p:nvSpPr>
        <p:spPr>
          <a:xfrm>
            <a:off x="8542406" y="931281"/>
            <a:ext cx="310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019.gada </a:t>
            </a:r>
            <a:r>
              <a:rPr lang="lv-LV" sz="1600" b="1" dirty="0">
                <a:solidFill>
                  <a:srgbClr val="0A0A0A"/>
                </a:solidFill>
                <a:latin typeface="Roboto"/>
                <a:ea typeface="Roboto"/>
                <a:cs typeface="Roboto"/>
                <a:sym typeface="Roboto"/>
              </a:rPr>
              <a:t>janvāris – jūnijs (B)</a:t>
            </a:r>
          </a:p>
        </p:txBody>
      </p:sp>
      <p:sp>
        <p:nvSpPr>
          <p:cNvPr id="85" name="Shape 244"/>
          <p:cNvSpPr/>
          <p:nvPr/>
        </p:nvSpPr>
        <p:spPr>
          <a:xfrm>
            <a:off x="8528720" y="1302004"/>
            <a:ext cx="3005076"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2.kārtas piedāvājumu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piedāvājumu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Līguma slēgšana ar uzvarētāju</a:t>
            </a:r>
          </a:p>
        </p:txBody>
      </p:sp>
      <p:cxnSp>
        <p:nvCxnSpPr>
          <p:cNvPr id="86" name="Shape 245"/>
          <p:cNvCxnSpPr/>
          <p:nvPr/>
        </p:nvCxnSpPr>
        <p:spPr>
          <a:xfrm>
            <a:off x="8582150" y="1289612"/>
            <a:ext cx="2589048" cy="0"/>
          </a:xfrm>
          <a:prstGeom prst="straightConnector1">
            <a:avLst/>
          </a:prstGeom>
          <a:noFill/>
          <a:ln w="19050" cap="flat" cmpd="sng">
            <a:solidFill>
              <a:schemeClr val="accent1"/>
            </a:solidFill>
            <a:prstDash val="solid"/>
            <a:miter/>
            <a:headEnd type="none" w="med" len="med"/>
            <a:tailEnd type="none" w="med" len="med"/>
          </a:ln>
        </p:spPr>
      </p:cxnSp>
    </p:spTree>
    <p:extLst>
      <p:ext uri="{BB962C8B-B14F-4D97-AF65-F5344CB8AC3E}">
        <p14:creationId xmlns:p14="http://schemas.microsoft.com/office/powerpoint/2010/main" val="36563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250"/>
                                        <p:tgtEl>
                                          <p:spTgt spid="25"/>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5250"/>
                            </p:stCondLst>
                            <p:childTnLst>
                              <p:par>
                                <p:cTn id="29" presetID="2" presetClass="entr" presetSubtype="8"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p:tgtEl>
                                          <p:spTgt spid="30"/>
                                        </p:tgtEl>
                                        <p:attrNameLst>
                                          <p:attrName>ppt_x</p:attrName>
                                        </p:attrNameLst>
                                      </p:cBhvr>
                                      <p:tavLst>
                                        <p:tav tm="0">
                                          <p:val>
                                            <p:strVal val="#ppt_x-1"/>
                                          </p:val>
                                        </p:tav>
                                        <p:tav tm="100000">
                                          <p:val>
                                            <p:strVal val="#ppt_x"/>
                                          </p:val>
                                        </p:tav>
                                      </p:tavLst>
                                    </p:anim>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5750"/>
                            </p:stCondLst>
                            <p:childTnLst>
                              <p:par>
                                <p:cTn id="36" presetID="10"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625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6750"/>
                            </p:stCondLst>
                            <p:childTnLst>
                              <p:par>
                                <p:cTn id="44" presetID="10"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7250"/>
                            </p:stCondLst>
                            <p:childTnLst>
                              <p:par>
                                <p:cTn id="48" presetID="10" presetClass="entr" presetSubtype="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par>
                          <p:cTn id="51" fill="hold">
                            <p:stCondLst>
                              <p:cond delay="7750"/>
                            </p:stCondLst>
                            <p:childTnLst>
                              <p:par>
                                <p:cTn id="52" presetID="10"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par>
                          <p:cTn id="55" fill="hold">
                            <p:stCondLst>
                              <p:cond delay="82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par>
                          <p:cTn id="59" fill="hold">
                            <p:stCondLst>
                              <p:cond delay="8750"/>
                            </p:stCondLst>
                            <p:childTnLst>
                              <p:par>
                                <p:cTn id="60" presetID="10" presetClass="entr" presetSubtype="0"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par>
                          <p:cTn id="63" fill="hold">
                            <p:stCondLst>
                              <p:cond delay="9250"/>
                            </p:stCondLst>
                            <p:childTnLst>
                              <p:par>
                                <p:cTn id="64" presetID="10"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par>
                          <p:cTn id="67" fill="hold">
                            <p:stCondLst>
                              <p:cond delay="9750"/>
                            </p:stCondLst>
                            <p:childTnLst>
                              <p:par>
                                <p:cTn id="68" presetID="10"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par>
                          <p:cTn id="71" fill="hold">
                            <p:stCondLst>
                              <p:cond delay="10250"/>
                            </p:stCondLst>
                            <p:childTnLst>
                              <p:par>
                                <p:cTn id="72" presetID="10" presetClass="entr" presetSubtype="0" fill="hold"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par>
                          <p:cTn id="75" fill="hold">
                            <p:stCondLst>
                              <p:cond delay="10750"/>
                            </p:stCondLst>
                            <p:childTnLst>
                              <p:par>
                                <p:cTn id="76" presetID="10" presetClass="entr" presetSubtype="0"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par>
                          <p:cTn id="79" fill="hold">
                            <p:stCondLst>
                              <p:cond delay="11250"/>
                            </p:stCondLst>
                            <p:childTnLst>
                              <p:par>
                                <p:cTn id="80" presetID="2" presetClass="entr" presetSubtype="8" fill="hold"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p:tgtEl>
                                          <p:spTgt spid="45"/>
                                        </p:tgtEl>
                                        <p:attrNameLst>
                                          <p:attrName>ppt_x</p:attrName>
                                        </p:attrNameLst>
                                      </p:cBhvr>
                                      <p:tavLst>
                                        <p:tav tm="0">
                                          <p:val>
                                            <p:strVal val="#ppt_x-1"/>
                                          </p:val>
                                        </p:tav>
                                        <p:tav tm="100000">
                                          <p:val>
                                            <p:strVal val="#ppt_x"/>
                                          </p:val>
                                        </p:tav>
                                      </p:tavLst>
                                    </p:anim>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par>
                          <p:cTn id="86" fill="hold">
                            <p:stCondLst>
                              <p:cond delay="11750"/>
                            </p:stCondLst>
                            <p:childTnLst>
                              <p:par>
                                <p:cTn id="87" presetID="10" presetClass="entr" presetSubtype="0"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par>
                          <p:cTn id="90" fill="hold">
                            <p:stCondLst>
                              <p:cond delay="12250"/>
                            </p:stCondLst>
                            <p:childTnLst>
                              <p:par>
                                <p:cTn id="91" presetID="2" presetClass="entr" presetSubtype="8"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p:tgtEl>
                                          <p:spTgt spid="48"/>
                                        </p:tgtEl>
                                        <p:attrNameLst>
                                          <p:attrName>ppt_x</p:attrName>
                                        </p:attrNameLst>
                                      </p:cBhvr>
                                      <p:tavLst>
                                        <p:tav tm="0">
                                          <p:val>
                                            <p:strVal val="#ppt_x-1"/>
                                          </p:val>
                                        </p:tav>
                                        <p:tav tm="100000">
                                          <p:val>
                                            <p:strVal val="#ppt_x"/>
                                          </p:val>
                                        </p:tav>
                                      </p:tavLst>
                                    </p:anim>
                                  </p:childTnLst>
                                </p:cTn>
                              </p:par>
                              <p:par>
                                <p:cTn id="94" presetID="10" presetClass="entr" presetSubtype="0" fill="hold"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par>
                          <p:cTn id="97" fill="hold">
                            <p:stCondLst>
                              <p:cond delay="12750"/>
                            </p:stCondLst>
                            <p:childTnLst>
                              <p:par>
                                <p:cTn id="98" presetID="10" presetClass="entr" presetSubtype="0"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childTnLst>
                          </p:cTn>
                        </p:par>
                        <p:par>
                          <p:cTn id="101" fill="hold">
                            <p:stCondLst>
                              <p:cond delay="13250"/>
                            </p:stCondLst>
                            <p:childTnLst>
                              <p:par>
                                <p:cTn id="102" presetID="2" presetClass="entr" presetSubtype="8" fill="hold" nodeType="after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p:tgtEl>
                                          <p:spTgt spid="51"/>
                                        </p:tgtEl>
                                        <p:attrNameLst>
                                          <p:attrName>ppt_x</p:attrName>
                                        </p:attrNameLst>
                                      </p:cBhvr>
                                      <p:tavLst>
                                        <p:tav tm="0">
                                          <p:val>
                                            <p:strVal val="#ppt_x-1"/>
                                          </p:val>
                                        </p:tav>
                                        <p:tav tm="100000">
                                          <p:val>
                                            <p:strVal val="#ppt_x"/>
                                          </p:val>
                                        </p:tav>
                                      </p:tavLst>
                                    </p:anim>
                                  </p:childTnLst>
                                </p:cTn>
                              </p:par>
                              <p:par>
                                <p:cTn id="105" presetID="10"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cTn>
                              </p:par>
                            </p:childTnLst>
                          </p:cTn>
                        </p:par>
                        <p:par>
                          <p:cTn id="108" fill="hold">
                            <p:stCondLst>
                              <p:cond delay="13750"/>
                            </p:stCondLst>
                            <p:childTnLst>
                              <p:par>
                                <p:cTn id="109" presetID="10" presetClass="entr" presetSubtype="0" fill="hold" nodeType="after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childTnLst>
                          </p:cTn>
                        </p:par>
                        <p:par>
                          <p:cTn id="112" fill="hold">
                            <p:stCondLst>
                              <p:cond delay="14250"/>
                            </p:stCondLst>
                            <p:childTnLst>
                              <p:par>
                                <p:cTn id="113" presetID="2" presetClass="entr" presetSubtype="8" fill="hold"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p:tgtEl>
                                          <p:spTgt spid="54"/>
                                        </p:tgtEl>
                                        <p:attrNameLst>
                                          <p:attrName>ppt_x</p:attrName>
                                        </p:attrNameLst>
                                      </p:cBhvr>
                                      <p:tavLst>
                                        <p:tav tm="0">
                                          <p:val>
                                            <p:strVal val="#ppt_x-1"/>
                                          </p:val>
                                        </p:tav>
                                        <p:tav tm="100000">
                                          <p:val>
                                            <p:strVal val="#ppt_x"/>
                                          </p:val>
                                        </p:tav>
                                      </p:tavLst>
                                    </p:anim>
                                  </p:childTnLst>
                                </p:cTn>
                              </p:par>
                              <p:par>
                                <p:cTn id="116" presetID="10" presetClass="entr" presetSubtype="0" fill="hold"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0"/>
                                        <p:tgtEl>
                                          <p:spTgt spid="56"/>
                                        </p:tgtEl>
                                      </p:cBhvr>
                                    </p:animEffect>
                                  </p:childTnLst>
                                </p:cTn>
                              </p:par>
                            </p:childTnLst>
                          </p:cTn>
                        </p:par>
                        <p:par>
                          <p:cTn id="119" fill="hold">
                            <p:stCondLst>
                              <p:cond delay="14750"/>
                            </p:stCondLst>
                            <p:childTnLst>
                              <p:par>
                                <p:cTn id="120" presetID="10" presetClass="entr" presetSubtype="0" fill="hold" nodeType="after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childTnLst>
                          </p:cTn>
                        </p:par>
                        <p:par>
                          <p:cTn id="123" fill="hold">
                            <p:stCondLst>
                              <p:cond delay="15250"/>
                            </p:stCondLst>
                            <p:childTnLst>
                              <p:par>
                                <p:cTn id="124" presetID="2" presetClass="entr" presetSubtype="8" fill="hold" nodeType="afterEffect">
                                  <p:stCondLst>
                                    <p:cond delay="0"/>
                                  </p:stCondLst>
                                  <p:childTnLst>
                                    <p:set>
                                      <p:cBhvr>
                                        <p:cTn id="125" dur="1" fill="hold">
                                          <p:stCondLst>
                                            <p:cond delay="0"/>
                                          </p:stCondLst>
                                        </p:cTn>
                                        <p:tgtEl>
                                          <p:spTgt spid="57"/>
                                        </p:tgtEl>
                                        <p:attrNameLst>
                                          <p:attrName>style.visibility</p:attrName>
                                        </p:attrNameLst>
                                      </p:cBhvr>
                                      <p:to>
                                        <p:strVal val="visible"/>
                                      </p:to>
                                    </p:set>
                                    <p:anim calcmode="lin" valueType="num">
                                      <p:cBhvr additive="base">
                                        <p:cTn id="126" dur="500"/>
                                        <p:tgtEl>
                                          <p:spTgt spid="57"/>
                                        </p:tgtEl>
                                        <p:attrNameLst>
                                          <p:attrName>ppt_x</p:attrName>
                                        </p:attrNameLst>
                                      </p:cBhvr>
                                      <p:tavLst>
                                        <p:tav tm="0">
                                          <p:val>
                                            <p:strVal val="#ppt_x-1"/>
                                          </p:val>
                                        </p:tav>
                                        <p:tav tm="100000">
                                          <p:val>
                                            <p:strVal val="#ppt_x"/>
                                          </p:val>
                                        </p:tav>
                                      </p:tavLst>
                                    </p:anim>
                                  </p:childTnLst>
                                </p:cTn>
                              </p:par>
                              <p:par>
                                <p:cTn id="127" presetID="10" presetClass="entr" presetSubtype="0" fill="hold" nodeType="with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childTnLst>
                          </p:cTn>
                        </p:par>
                        <p:par>
                          <p:cTn id="130" fill="hold">
                            <p:stCondLst>
                              <p:cond delay="15750"/>
                            </p:stCondLst>
                            <p:childTnLst>
                              <p:par>
                                <p:cTn id="131" presetID="10" presetClass="entr" presetSubtype="0" fill="hold" nodeType="after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500"/>
                                        <p:tgtEl>
                                          <p:spTgt spid="58"/>
                                        </p:tgtEl>
                                      </p:cBhvr>
                                    </p:animEffect>
                                  </p:childTnLst>
                                </p:cTn>
                              </p:par>
                            </p:childTnLst>
                          </p:cTn>
                        </p:par>
                        <p:par>
                          <p:cTn id="134" fill="hold">
                            <p:stCondLst>
                              <p:cond delay="16250"/>
                            </p:stCondLst>
                            <p:childTnLst>
                              <p:par>
                                <p:cTn id="135" presetID="10" presetClass="entr" presetSubtype="0" fill="hold" nodeType="after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500"/>
                                        <p:tgtEl>
                                          <p:spTgt spid="64"/>
                                        </p:tgtEl>
                                      </p:cBhvr>
                                    </p:animEffect>
                                  </p:childTnLst>
                                </p:cTn>
                              </p:par>
                            </p:childTnLst>
                          </p:cTn>
                        </p:par>
                        <p:par>
                          <p:cTn id="138" fill="hold">
                            <p:stCondLst>
                              <p:cond delay="16750"/>
                            </p:stCondLst>
                            <p:childTnLst>
                              <p:par>
                                <p:cTn id="139" presetID="2" presetClass="entr" presetSubtype="8" fill="hold" nodeType="afterEffect">
                                  <p:stCondLst>
                                    <p:cond delay="0"/>
                                  </p:stCondLst>
                                  <p:childTnLst>
                                    <p:set>
                                      <p:cBhvr>
                                        <p:cTn id="140" dur="1" fill="hold">
                                          <p:stCondLst>
                                            <p:cond delay="0"/>
                                          </p:stCondLst>
                                        </p:cTn>
                                        <p:tgtEl>
                                          <p:spTgt spid="71"/>
                                        </p:tgtEl>
                                        <p:attrNameLst>
                                          <p:attrName>style.visibility</p:attrName>
                                        </p:attrNameLst>
                                      </p:cBhvr>
                                      <p:to>
                                        <p:strVal val="visible"/>
                                      </p:to>
                                    </p:set>
                                    <p:anim calcmode="lin" valueType="num">
                                      <p:cBhvr additive="base">
                                        <p:cTn id="141" dur="500"/>
                                        <p:tgtEl>
                                          <p:spTgt spid="71"/>
                                        </p:tgtEl>
                                        <p:attrNameLst>
                                          <p:attrName>ppt_x</p:attrName>
                                        </p:attrNameLst>
                                      </p:cBhvr>
                                      <p:tavLst>
                                        <p:tav tm="0">
                                          <p:val>
                                            <p:strVal val="#ppt_x-1"/>
                                          </p:val>
                                        </p:tav>
                                        <p:tav tm="100000">
                                          <p:val>
                                            <p:strVal val="#ppt_x"/>
                                          </p:val>
                                        </p:tav>
                                      </p:tavLst>
                                    </p:anim>
                                  </p:childTnLst>
                                </p:cTn>
                              </p:par>
                              <p:par>
                                <p:cTn id="142" presetID="10" presetClass="entr" presetSubtype="0" fill="hold" nodeType="withEffect">
                                  <p:stCondLst>
                                    <p:cond delay="0"/>
                                  </p:stCondLst>
                                  <p:childTnLst>
                                    <p:set>
                                      <p:cBhvr>
                                        <p:cTn id="143" dur="1" fill="hold">
                                          <p:stCondLst>
                                            <p:cond delay="0"/>
                                          </p:stCondLst>
                                        </p:cTn>
                                        <p:tgtEl>
                                          <p:spTgt spid="73"/>
                                        </p:tgtEl>
                                        <p:attrNameLst>
                                          <p:attrName>style.visibility</p:attrName>
                                        </p:attrNameLst>
                                      </p:cBhvr>
                                      <p:to>
                                        <p:strVal val="visible"/>
                                      </p:to>
                                    </p:set>
                                    <p:animEffect transition="in" filter="fade">
                                      <p:cBhvr>
                                        <p:cTn id="144" dur="500"/>
                                        <p:tgtEl>
                                          <p:spTgt spid="73"/>
                                        </p:tgtEl>
                                      </p:cBhvr>
                                    </p:animEffect>
                                  </p:childTnLst>
                                </p:cTn>
                              </p:par>
                            </p:childTnLst>
                          </p:cTn>
                        </p:par>
                        <p:par>
                          <p:cTn id="145" fill="hold">
                            <p:stCondLst>
                              <p:cond delay="17250"/>
                            </p:stCondLst>
                            <p:childTnLst>
                              <p:par>
                                <p:cTn id="146" presetID="10" presetClass="entr" presetSubtype="0" fill="hold" nodeType="after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childTnLst>
                          </p:cTn>
                        </p:par>
                        <p:par>
                          <p:cTn id="149" fill="hold">
                            <p:stCondLst>
                              <p:cond delay="17750"/>
                            </p:stCondLst>
                            <p:childTnLst>
                              <p:par>
                                <p:cTn id="150" presetID="10" presetClass="entr" presetSubtype="0" fill="hold" nodeType="after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fade">
                                      <p:cBhvr>
                                        <p:cTn id="152" dur="500"/>
                                        <p:tgtEl>
                                          <p:spTgt spid="76"/>
                                        </p:tgtEl>
                                      </p:cBhvr>
                                    </p:animEffect>
                                  </p:childTnLst>
                                </p:cTn>
                              </p:par>
                            </p:childTnLst>
                          </p:cTn>
                        </p:par>
                        <p:par>
                          <p:cTn id="153" fill="hold">
                            <p:stCondLst>
                              <p:cond delay="18250"/>
                            </p:stCondLst>
                            <p:childTnLst>
                              <p:par>
                                <p:cTn id="154" presetID="10" presetClass="entr" presetSubtype="0" fill="hold" nodeType="afterEffect">
                                  <p:stCondLst>
                                    <p:cond delay="0"/>
                                  </p:stCondLst>
                                  <p:childTnLst>
                                    <p:set>
                                      <p:cBhvr>
                                        <p:cTn id="155" dur="1" fill="hold">
                                          <p:stCondLst>
                                            <p:cond delay="0"/>
                                          </p:stCondLst>
                                        </p:cTn>
                                        <p:tgtEl>
                                          <p:spTgt spid="77"/>
                                        </p:tgtEl>
                                        <p:attrNameLst>
                                          <p:attrName>style.visibility</p:attrName>
                                        </p:attrNameLst>
                                      </p:cBhvr>
                                      <p:to>
                                        <p:strVal val="visible"/>
                                      </p:to>
                                    </p:set>
                                    <p:animEffect transition="in" filter="fade">
                                      <p:cBhvr>
                                        <p:cTn id="156" dur="500"/>
                                        <p:tgtEl>
                                          <p:spTgt spid="77"/>
                                        </p:tgtEl>
                                      </p:cBhvr>
                                    </p:animEffect>
                                  </p:childTnLst>
                                </p:cTn>
                              </p:par>
                            </p:childTnLst>
                          </p:cTn>
                        </p:par>
                        <p:par>
                          <p:cTn id="157" fill="hold">
                            <p:stCondLst>
                              <p:cond delay="18750"/>
                            </p:stCondLst>
                            <p:childTnLst>
                              <p:par>
                                <p:cTn id="158" presetID="2" presetClass="entr" presetSubtype="8" fill="hold" nodeType="afterEffect">
                                  <p:stCondLst>
                                    <p:cond delay="0"/>
                                  </p:stCondLst>
                                  <p:childTnLst>
                                    <p:set>
                                      <p:cBhvr>
                                        <p:cTn id="159" dur="1" fill="hold">
                                          <p:stCondLst>
                                            <p:cond delay="0"/>
                                          </p:stCondLst>
                                        </p:cTn>
                                        <p:tgtEl>
                                          <p:spTgt spid="84"/>
                                        </p:tgtEl>
                                        <p:attrNameLst>
                                          <p:attrName>style.visibility</p:attrName>
                                        </p:attrNameLst>
                                      </p:cBhvr>
                                      <p:to>
                                        <p:strVal val="visible"/>
                                      </p:to>
                                    </p:set>
                                    <p:anim calcmode="lin" valueType="num">
                                      <p:cBhvr additive="base">
                                        <p:cTn id="160" dur="500"/>
                                        <p:tgtEl>
                                          <p:spTgt spid="84"/>
                                        </p:tgtEl>
                                        <p:attrNameLst>
                                          <p:attrName>ppt_x</p:attrName>
                                        </p:attrNameLst>
                                      </p:cBhvr>
                                      <p:tavLst>
                                        <p:tav tm="0">
                                          <p:val>
                                            <p:strVal val="#ppt_x-1"/>
                                          </p:val>
                                        </p:tav>
                                        <p:tav tm="100000">
                                          <p:val>
                                            <p:strVal val="#ppt_x"/>
                                          </p:val>
                                        </p:tav>
                                      </p:tavLst>
                                    </p:anim>
                                  </p:childTnLst>
                                </p:cTn>
                              </p:par>
                              <p:par>
                                <p:cTn id="161" presetID="10" presetClass="entr" presetSubtype="0" fill="hold" nodeType="withEffect">
                                  <p:stCondLst>
                                    <p:cond delay="0"/>
                                  </p:stCondLst>
                                  <p:childTnLst>
                                    <p:set>
                                      <p:cBhvr>
                                        <p:cTn id="162" dur="1" fill="hold">
                                          <p:stCondLst>
                                            <p:cond delay="0"/>
                                          </p:stCondLst>
                                        </p:cTn>
                                        <p:tgtEl>
                                          <p:spTgt spid="86"/>
                                        </p:tgtEl>
                                        <p:attrNameLst>
                                          <p:attrName>style.visibility</p:attrName>
                                        </p:attrNameLst>
                                      </p:cBhvr>
                                      <p:to>
                                        <p:strVal val="visible"/>
                                      </p:to>
                                    </p:set>
                                    <p:animEffect transition="in" filter="fade">
                                      <p:cBhvr>
                                        <p:cTn id="163" dur="500"/>
                                        <p:tgtEl>
                                          <p:spTgt spid="86"/>
                                        </p:tgtEl>
                                      </p:cBhvr>
                                    </p:animEffect>
                                  </p:childTnLst>
                                </p:cTn>
                              </p:par>
                            </p:childTnLst>
                          </p:cTn>
                        </p:par>
                        <p:par>
                          <p:cTn id="164" fill="hold">
                            <p:stCondLst>
                              <p:cond delay="19250"/>
                            </p:stCondLst>
                            <p:childTnLst>
                              <p:par>
                                <p:cTn id="165" presetID="10" presetClass="entr" presetSubtype="0" fill="hold"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29</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lv-LV" dirty="0" smtClean="0"/>
              <a:t>Centrālā daļa</a:t>
            </a:r>
            <a:endParaRPr lang="lv-LV"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99" y="1523446"/>
            <a:ext cx="6717188" cy="419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96199" y="1523446"/>
            <a:ext cx="4218587" cy="584775"/>
          </a:xfrm>
          <a:prstGeom prst="rect">
            <a:avLst/>
          </a:prstGeom>
          <a:noFill/>
        </p:spPr>
        <p:txBody>
          <a:bodyPr wrap="square" rtlCol="0">
            <a:spAutoFit/>
          </a:bodyPr>
          <a:lstStyle/>
          <a:p>
            <a:r>
              <a:rPr lang="lv-LV" sz="1600" dirty="0" smtClean="0"/>
              <a:t>Centrālās daļas Būvprojektu iepirkums tiks veikts sadarbībā ar kopuzņēmumu RB Rail</a:t>
            </a:r>
            <a:endParaRPr lang="lv-LV" sz="1400" dirty="0"/>
          </a:p>
        </p:txBody>
      </p:sp>
    </p:spTree>
    <p:extLst>
      <p:ext uri="{BB962C8B-B14F-4D97-AF65-F5344CB8AC3E}">
        <p14:creationId xmlns:p14="http://schemas.microsoft.com/office/powerpoint/2010/main" val="889788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solidFill>
                  <a:srgbClr val="FFFFFF"/>
                </a:solidFill>
              </a:rPr>
              <a:pPr/>
              <a:t>3</a:t>
            </a:fld>
            <a:endParaRPr lang="id-ID" dirty="0">
              <a:solidFill>
                <a:srgbClr val="FFFFFF"/>
              </a:solidFill>
            </a:endParaRPr>
          </a:p>
        </p:txBody>
      </p:sp>
      <p:sp>
        <p:nvSpPr>
          <p:cNvPr id="4" name="Title 3"/>
          <p:cNvSpPr>
            <a:spLocks noGrp="1"/>
          </p:cNvSpPr>
          <p:nvPr>
            <p:ph type="title"/>
          </p:nvPr>
        </p:nvSpPr>
        <p:spPr>
          <a:xfrm>
            <a:off x="2159969" y="170686"/>
            <a:ext cx="8698531" cy="764482"/>
          </a:xfrm>
        </p:spPr>
        <p:txBody>
          <a:bodyPr/>
          <a:lstStyle/>
          <a:p>
            <a:pPr algn="l"/>
            <a:r>
              <a:rPr lang="lv-LV" b="0" dirty="0" smtClean="0"/>
              <a:t>KONTROLE UN UZRAUDZĪBA</a:t>
            </a:r>
            <a:endParaRPr lang="lv-LV" dirty="0"/>
          </a:p>
        </p:txBody>
      </p:sp>
      <p:sp>
        <p:nvSpPr>
          <p:cNvPr id="6" name="Freeform 29"/>
          <p:cNvSpPr>
            <a:spLocks noChangeAspect="1"/>
          </p:cNvSpPr>
          <p:nvPr/>
        </p:nvSpPr>
        <p:spPr bwMode="auto">
          <a:xfrm>
            <a:off x="1241987" y="3433431"/>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29"/>
          <p:cNvSpPr>
            <a:spLocks noChangeAspect="1"/>
          </p:cNvSpPr>
          <p:nvPr/>
        </p:nvSpPr>
        <p:spPr bwMode="auto">
          <a:xfrm flipH="1">
            <a:off x="4981965" y="3433431"/>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29"/>
          <p:cNvSpPr>
            <a:spLocks noChangeAspect="1"/>
          </p:cNvSpPr>
          <p:nvPr/>
        </p:nvSpPr>
        <p:spPr bwMode="auto">
          <a:xfrm>
            <a:off x="8525011" y="3433431"/>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29"/>
          <p:cNvSpPr>
            <a:spLocks noChangeAspect="1"/>
          </p:cNvSpPr>
          <p:nvPr/>
        </p:nvSpPr>
        <p:spPr bwMode="auto">
          <a:xfrm flipH="1">
            <a:off x="1241987" y="1177930"/>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29"/>
          <p:cNvSpPr>
            <a:spLocks noChangeAspect="1"/>
          </p:cNvSpPr>
          <p:nvPr/>
        </p:nvSpPr>
        <p:spPr bwMode="auto">
          <a:xfrm>
            <a:off x="4981965" y="1177930"/>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9"/>
          <p:cNvSpPr>
            <a:spLocks noChangeAspect="1"/>
          </p:cNvSpPr>
          <p:nvPr/>
        </p:nvSpPr>
        <p:spPr bwMode="auto">
          <a:xfrm flipH="1">
            <a:off x="8525011" y="1177930"/>
            <a:ext cx="1593145" cy="71045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TextBox 13"/>
          <p:cNvSpPr txBox="1"/>
          <p:nvPr/>
        </p:nvSpPr>
        <p:spPr>
          <a:xfrm>
            <a:off x="1240104" y="2001733"/>
            <a:ext cx="1596912" cy="338554"/>
          </a:xfrm>
          <a:prstGeom prst="rect">
            <a:avLst/>
          </a:prstGeom>
          <a:noFill/>
        </p:spPr>
        <p:txBody>
          <a:bodyPr wrap="none" rtlCol="0">
            <a:spAutoFit/>
          </a:bodyPr>
          <a:lstStyle/>
          <a:p>
            <a:r>
              <a:rPr lang="id-ID" sz="1600" dirty="0">
                <a:latin typeface="Nexa Black" pitchFamily="50" charset="-70"/>
              </a:rPr>
              <a:t>FIDIC inženieri </a:t>
            </a:r>
          </a:p>
        </p:txBody>
      </p:sp>
      <p:sp>
        <p:nvSpPr>
          <p:cNvPr id="15" name="Rectangle 14"/>
          <p:cNvSpPr/>
          <p:nvPr/>
        </p:nvSpPr>
        <p:spPr>
          <a:xfrm>
            <a:off x="677253" y="2302861"/>
            <a:ext cx="2862870" cy="738664"/>
          </a:xfrm>
          <a:prstGeom prst="rect">
            <a:avLst/>
          </a:prstGeom>
        </p:spPr>
        <p:txBody>
          <a:bodyPr wrap="square">
            <a:spAutoFit/>
          </a:bodyPr>
          <a:lstStyle/>
          <a:p>
            <a:r>
              <a:rPr lang="lv-LV" sz="1400" dirty="0" smtClean="0">
                <a:solidFill>
                  <a:schemeClr val="bg1">
                    <a:lumMod val="65000"/>
                  </a:schemeClr>
                </a:solidFill>
              </a:rPr>
              <a:t>U</a:t>
            </a:r>
            <a:r>
              <a:rPr lang="id-ID" sz="1400" dirty="0" smtClean="0">
                <a:solidFill>
                  <a:schemeClr val="bg1">
                    <a:lumMod val="65000"/>
                  </a:schemeClr>
                </a:solidFill>
              </a:rPr>
              <a:t>zraudzīs </a:t>
            </a:r>
            <a:r>
              <a:rPr lang="id-ID" sz="1400" dirty="0">
                <a:solidFill>
                  <a:schemeClr val="bg1">
                    <a:lumMod val="65000"/>
                  </a:schemeClr>
                </a:solidFill>
              </a:rPr>
              <a:t>darbu izpildes atbilstību FIDIC līgumu noteikumiem</a:t>
            </a:r>
          </a:p>
        </p:txBody>
      </p:sp>
      <p:sp>
        <p:nvSpPr>
          <p:cNvPr id="16" name="TextBox 15"/>
          <p:cNvSpPr txBox="1"/>
          <p:nvPr/>
        </p:nvSpPr>
        <p:spPr>
          <a:xfrm>
            <a:off x="1365138" y="4276761"/>
            <a:ext cx="1346844" cy="338554"/>
          </a:xfrm>
          <a:prstGeom prst="rect">
            <a:avLst/>
          </a:prstGeom>
          <a:noFill/>
        </p:spPr>
        <p:txBody>
          <a:bodyPr wrap="none" rtlCol="0">
            <a:spAutoFit/>
          </a:bodyPr>
          <a:lstStyle/>
          <a:p>
            <a:pPr algn="ctr"/>
            <a:r>
              <a:rPr lang="id-ID" sz="1600" dirty="0">
                <a:latin typeface="Nexa Black" pitchFamily="50" charset="-70"/>
              </a:rPr>
              <a:t>Autoruzraugi</a:t>
            </a:r>
          </a:p>
        </p:txBody>
      </p:sp>
      <p:sp>
        <p:nvSpPr>
          <p:cNvPr id="17" name="Rectangle 16"/>
          <p:cNvSpPr/>
          <p:nvPr/>
        </p:nvSpPr>
        <p:spPr>
          <a:xfrm>
            <a:off x="677253" y="4622918"/>
            <a:ext cx="2597962" cy="1600438"/>
          </a:xfrm>
          <a:prstGeom prst="rect">
            <a:avLst/>
          </a:prstGeom>
        </p:spPr>
        <p:txBody>
          <a:bodyPr wrap="square">
            <a:spAutoFit/>
          </a:bodyPr>
          <a:lstStyle/>
          <a:p>
            <a:r>
              <a:rPr lang="lv-LV" sz="1400" dirty="0" smtClean="0">
                <a:solidFill>
                  <a:schemeClr val="bg1">
                    <a:lumMod val="65000"/>
                  </a:schemeClr>
                </a:solidFill>
              </a:rPr>
              <a:t>Uzraudzīs</a:t>
            </a:r>
            <a:r>
              <a:rPr lang="lv-LV" sz="1400" dirty="0">
                <a:solidFill>
                  <a:schemeClr val="bg1">
                    <a:lumMod val="65000"/>
                  </a:schemeClr>
                </a:solidFill>
              </a:rPr>
              <a:t>, lai nepieļautu patvaļīgas atkāpes no apstiprinātā būvprojekta un normatīvajiem aktiem, kā arī veiks būvprojektu izmaiņu izstrādi, ja būvniecības gaitā tādas radīsies</a:t>
            </a:r>
            <a:endParaRPr lang="id-ID" sz="1400" dirty="0">
              <a:solidFill>
                <a:schemeClr val="bg1">
                  <a:lumMod val="65000"/>
                </a:schemeClr>
              </a:solidFill>
            </a:endParaRPr>
          </a:p>
        </p:txBody>
      </p:sp>
      <p:sp>
        <p:nvSpPr>
          <p:cNvPr id="18" name="TextBox 17"/>
          <p:cNvSpPr txBox="1"/>
          <p:nvPr/>
        </p:nvSpPr>
        <p:spPr>
          <a:xfrm>
            <a:off x="4072451" y="2010473"/>
            <a:ext cx="3207929" cy="338554"/>
          </a:xfrm>
          <a:prstGeom prst="rect">
            <a:avLst/>
          </a:prstGeom>
          <a:noFill/>
        </p:spPr>
        <p:txBody>
          <a:bodyPr wrap="none" rtlCol="0">
            <a:spAutoFit/>
          </a:bodyPr>
          <a:lstStyle/>
          <a:p>
            <a:r>
              <a:rPr lang="id-ID" sz="1600" dirty="0">
                <a:latin typeface="Nexa Black" pitchFamily="50" charset="-70"/>
              </a:rPr>
              <a:t>Būvprojektu ekspertīzes eksperti </a:t>
            </a:r>
          </a:p>
        </p:txBody>
      </p:sp>
      <p:sp>
        <p:nvSpPr>
          <p:cNvPr id="19" name="Rectangle 18"/>
          <p:cNvSpPr/>
          <p:nvPr/>
        </p:nvSpPr>
        <p:spPr>
          <a:xfrm>
            <a:off x="3815542" y="2298587"/>
            <a:ext cx="3436611" cy="738664"/>
          </a:xfrm>
          <a:prstGeom prst="rect">
            <a:avLst/>
          </a:prstGeom>
        </p:spPr>
        <p:txBody>
          <a:bodyPr wrap="square">
            <a:spAutoFit/>
          </a:bodyPr>
          <a:lstStyle/>
          <a:p>
            <a:r>
              <a:rPr lang="lv-LV" sz="1400" dirty="0" smtClean="0">
                <a:solidFill>
                  <a:schemeClr val="bg1">
                    <a:lumMod val="65000"/>
                  </a:schemeClr>
                </a:solidFill>
              </a:rPr>
              <a:t>Uzraudzīs</a:t>
            </a:r>
            <a:r>
              <a:rPr lang="lv-LV" sz="1400" dirty="0">
                <a:solidFill>
                  <a:schemeClr val="bg1">
                    <a:lumMod val="65000"/>
                  </a:schemeClr>
                </a:solidFill>
              </a:rPr>
              <a:t>, lai nepieļautu patvaļīgas atkāpes no apstiprinātā būvprojekta un normatīvajiem </a:t>
            </a:r>
            <a:r>
              <a:rPr lang="lv-LV" sz="1400" dirty="0" smtClean="0">
                <a:solidFill>
                  <a:schemeClr val="bg1">
                    <a:lumMod val="65000"/>
                  </a:schemeClr>
                </a:solidFill>
              </a:rPr>
              <a:t>aktiem</a:t>
            </a:r>
            <a:endParaRPr lang="id-ID" sz="1400" dirty="0">
              <a:solidFill>
                <a:schemeClr val="bg1">
                  <a:lumMod val="65000"/>
                </a:schemeClr>
              </a:solidFill>
            </a:endParaRPr>
          </a:p>
        </p:txBody>
      </p:sp>
      <p:sp>
        <p:nvSpPr>
          <p:cNvPr id="21" name="Rectangle 20"/>
          <p:cNvSpPr/>
          <p:nvPr/>
        </p:nvSpPr>
        <p:spPr>
          <a:xfrm>
            <a:off x="3815542" y="4564090"/>
            <a:ext cx="3060527" cy="738664"/>
          </a:xfrm>
          <a:prstGeom prst="rect">
            <a:avLst/>
          </a:prstGeom>
        </p:spPr>
        <p:txBody>
          <a:bodyPr wrap="square">
            <a:spAutoFit/>
          </a:bodyPr>
          <a:lstStyle/>
          <a:p>
            <a:r>
              <a:rPr lang="lv-LV" sz="1400" dirty="0" smtClean="0">
                <a:solidFill>
                  <a:schemeClr val="bg1">
                    <a:lumMod val="65000"/>
                  </a:schemeClr>
                </a:solidFill>
              </a:rPr>
              <a:t>Būvniecības </a:t>
            </a:r>
            <a:r>
              <a:rPr lang="lv-LV" sz="1400" dirty="0">
                <a:solidFill>
                  <a:schemeClr val="bg1">
                    <a:lumMod val="65000"/>
                  </a:schemeClr>
                </a:solidFill>
              </a:rPr>
              <a:t>laikā nodrošinās būvprojektu izmaiņu ekspertīzes veikšanu</a:t>
            </a:r>
            <a:endParaRPr lang="id-ID" sz="1400" dirty="0">
              <a:solidFill>
                <a:schemeClr val="bg1">
                  <a:lumMod val="65000"/>
                </a:schemeClr>
              </a:solidFill>
            </a:endParaRPr>
          </a:p>
        </p:txBody>
      </p:sp>
      <p:sp>
        <p:nvSpPr>
          <p:cNvPr id="26" name="TextBox 25"/>
          <p:cNvSpPr txBox="1"/>
          <p:nvPr/>
        </p:nvSpPr>
        <p:spPr>
          <a:xfrm>
            <a:off x="8034142" y="2001733"/>
            <a:ext cx="2645276" cy="338554"/>
          </a:xfrm>
          <a:prstGeom prst="rect">
            <a:avLst/>
          </a:prstGeom>
          <a:noFill/>
        </p:spPr>
        <p:txBody>
          <a:bodyPr wrap="none" rtlCol="0">
            <a:spAutoFit/>
          </a:bodyPr>
          <a:lstStyle/>
          <a:p>
            <a:pPr algn="ctr"/>
            <a:r>
              <a:rPr lang="lv-LV" sz="1600" dirty="0">
                <a:latin typeface="Nexa Black" pitchFamily="50" charset="-70"/>
              </a:rPr>
              <a:t>Paziņotā institūcija (</a:t>
            </a:r>
            <a:r>
              <a:rPr lang="lv-LV" sz="1600" dirty="0" err="1">
                <a:latin typeface="Nexa Black" pitchFamily="50" charset="-70"/>
              </a:rPr>
              <a:t>NoBo</a:t>
            </a:r>
            <a:r>
              <a:rPr lang="lv-LV" sz="1600" dirty="0">
                <a:latin typeface="Nexa Black" pitchFamily="50" charset="-70"/>
              </a:rPr>
              <a:t>) </a:t>
            </a:r>
            <a:endParaRPr lang="id-ID" sz="1600" dirty="0">
              <a:latin typeface="Nexa Black" pitchFamily="50" charset="-70"/>
            </a:endParaRPr>
          </a:p>
        </p:txBody>
      </p:sp>
      <p:sp>
        <p:nvSpPr>
          <p:cNvPr id="27" name="Rectangle 26"/>
          <p:cNvSpPr/>
          <p:nvPr/>
        </p:nvSpPr>
        <p:spPr>
          <a:xfrm>
            <a:off x="7730836" y="2298587"/>
            <a:ext cx="3029767" cy="954107"/>
          </a:xfrm>
          <a:prstGeom prst="rect">
            <a:avLst/>
          </a:prstGeom>
        </p:spPr>
        <p:txBody>
          <a:bodyPr wrap="square">
            <a:spAutoFit/>
          </a:bodyPr>
          <a:lstStyle/>
          <a:p>
            <a:r>
              <a:rPr lang="lv-LV" sz="1400" dirty="0" smtClean="0">
                <a:solidFill>
                  <a:schemeClr val="bg1">
                    <a:lumMod val="65000"/>
                  </a:schemeClr>
                </a:solidFill>
              </a:rPr>
              <a:t>B</a:t>
            </a:r>
            <a:r>
              <a:rPr lang="id-ID" sz="1400" dirty="0" smtClean="0">
                <a:solidFill>
                  <a:schemeClr val="bg1">
                    <a:lumMod val="65000"/>
                  </a:schemeClr>
                </a:solidFill>
              </a:rPr>
              <a:t>ūvniecības </a:t>
            </a:r>
            <a:r>
              <a:rPr lang="id-ID" sz="1400" dirty="0">
                <a:solidFill>
                  <a:schemeClr val="bg1">
                    <a:lumMod val="65000"/>
                  </a:schemeClr>
                </a:solidFill>
              </a:rPr>
              <a:t>laikā nodrošinās būvprojektu verificēšanu, kā arī pārbaudīs veikto būvdarbu atbilstību SITS prasībām</a:t>
            </a:r>
          </a:p>
        </p:txBody>
      </p:sp>
      <p:sp>
        <p:nvSpPr>
          <p:cNvPr id="28" name="TextBox 27"/>
          <p:cNvSpPr txBox="1"/>
          <p:nvPr/>
        </p:nvSpPr>
        <p:spPr>
          <a:xfrm>
            <a:off x="8500684" y="4280090"/>
            <a:ext cx="1641796" cy="338554"/>
          </a:xfrm>
          <a:prstGeom prst="rect">
            <a:avLst/>
          </a:prstGeom>
          <a:noFill/>
        </p:spPr>
        <p:txBody>
          <a:bodyPr wrap="none" rtlCol="0">
            <a:spAutoFit/>
          </a:bodyPr>
          <a:lstStyle/>
          <a:p>
            <a:pPr algn="ctr"/>
            <a:r>
              <a:rPr lang="lv-LV" sz="1600" dirty="0" smtClean="0">
                <a:latin typeface="Nexa Black" pitchFamily="50" charset="-70"/>
              </a:rPr>
              <a:t>BVKB un </a:t>
            </a:r>
            <a:r>
              <a:rPr lang="lv-LV" sz="1600" dirty="0" err="1" smtClean="0">
                <a:latin typeface="Nexa Black" pitchFamily="50" charset="-70"/>
              </a:rPr>
              <a:t>VDzTI</a:t>
            </a:r>
            <a:endParaRPr lang="id-ID" sz="1600" dirty="0">
              <a:latin typeface="Nexa Black" pitchFamily="50" charset="-70"/>
            </a:endParaRPr>
          </a:p>
        </p:txBody>
      </p:sp>
      <p:sp>
        <p:nvSpPr>
          <p:cNvPr id="29" name="Rectangle 28"/>
          <p:cNvSpPr/>
          <p:nvPr/>
        </p:nvSpPr>
        <p:spPr>
          <a:xfrm>
            <a:off x="7730836" y="4564090"/>
            <a:ext cx="2688279" cy="738664"/>
          </a:xfrm>
          <a:prstGeom prst="rect">
            <a:avLst/>
          </a:prstGeom>
        </p:spPr>
        <p:txBody>
          <a:bodyPr wrap="square">
            <a:spAutoFit/>
          </a:bodyPr>
          <a:lstStyle/>
          <a:p>
            <a:r>
              <a:rPr lang="lv-LV" sz="1400" dirty="0" smtClean="0">
                <a:solidFill>
                  <a:schemeClr val="bg1">
                    <a:lumMod val="65000"/>
                  </a:schemeClr>
                </a:solidFill>
              </a:rPr>
              <a:t>A</a:t>
            </a:r>
            <a:r>
              <a:rPr lang="id-ID" sz="1400" dirty="0" smtClean="0">
                <a:solidFill>
                  <a:schemeClr val="bg1">
                    <a:lumMod val="65000"/>
                  </a:schemeClr>
                </a:solidFill>
              </a:rPr>
              <a:t>tbilstoši </a:t>
            </a:r>
            <a:r>
              <a:rPr lang="id-ID" sz="1400" dirty="0">
                <a:solidFill>
                  <a:schemeClr val="bg1">
                    <a:lumMod val="65000"/>
                  </a:schemeClr>
                </a:solidFill>
              </a:rPr>
              <a:t>savām kompetencēm nodrošinās būvniecības valsts kontroli</a:t>
            </a:r>
          </a:p>
        </p:txBody>
      </p:sp>
      <p:grpSp>
        <p:nvGrpSpPr>
          <p:cNvPr id="30" name="Group 29"/>
          <p:cNvGrpSpPr/>
          <p:nvPr/>
        </p:nvGrpSpPr>
        <p:grpSpPr>
          <a:xfrm>
            <a:off x="9099059" y="3507137"/>
            <a:ext cx="445048" cy="534423"/>
            <a:chOff x="5711825" y="2962275"/>
            <a:chExt cx="774700" cy="930275"/>
          </a:xfrm>
          <a:solidFill>
            <a:schemeClr val="bg1"/>
          </a:solidFill>
        </p:grpSpPr>
        <p:sp>
          <p:nvSpPr>
            <p:cNvPr id="31" name="Freeform 27"/>
            <p:cNvSpPr>
              <a:spLocks noEditPoints="1"/>
            </p:cNvSpPr>
            <p:nvPr/>
          </p:nvSpPr>
          <p:spPr bwMode="auto">
            <a:xfrm>
              <a:off x="5711825" y="2962275"/>
              <a:ext cx="774700" cy="930275"/>
            </a:xfrm>
            <a:custGeom>
              <a:avLst/>
              <a:gdLst>
                <a:gd name="T0" fmla="*/ 102 w 204"/>
                <a:gd name="T1" fmla="*/ 245 h 245"/>
                <a:gd name="T2" fmla="*/ 100 w 204"/>
                <a:gd name="T3" fmla="*/ 245 h 245"/>
                <a:gd name="T4" fmla="*/ 0 w 204"/>
                <a:gd name="T5" fmla="*/ 160 h 245"/>
                <a:gd name="T6" fmla="*/ 0 w 204"/>
                <a:gd name="T7" fmla="*/ 159 h 245"/>
                <a:gd name="T8" fmla="*/ 0 w 204"/>
                <a:gd name="T9" fmla="*/ 15 h 245"/>
                <a:gd name="T10" fmla="*/ 4 w 204"/>
                <a:gd name="T11" fmla="*/ 9 h 245"/>
                <a:gd name="T12" fmla="*/ 10 w 204"/>
                <a:gd name="T13" fmla="*/ 11 h 245"/>
                <a:gd name="T14" fmla="*/ 46 w 204"/>
                <a:gd name="T15" fmla="*/ 25 h 245"/>
                <a:gd name="T16" fmla="*/ 97 w 204"/>
                <a:gd name="T17" fmla="*/ 3 h 245"/>
                <a:gd name="T18" fmla="*/ 107 w 204"/>
                <a:gd name="T19" fmla="*/ 3 h 245"/>
                <a:gd name="T20" fmla="*/ 158 w 204"/>
                <a:gd name="T21" fmla="*/ 25 h 245"/>
                <a:gd name="T22" fmla="*/ 194 w 204"/>
                <a:gd name="T23" fmla="*/ 11 h 245"/>
                <a:gd name="T24" fmla="*/ 200 w 204"/>
                <a:gd name="T25" fmla="*/ 9 h 245"/>
                <a:gd name="T26" fmla="*/ 204 w 204"/>
                <a:gd name="T27" fmla="*/ 15 h 245"/>
                <a:gd name="T28" fmla="*/ 204 w 204"/>
                <a:gd name="T29" fmla="*/ 159 h 245"/>
                <a:gd name="T30" fmla="*/ 204 w 204"/>
                <a:gd name="T31" fmla="*/ 160 h 245"/>
                <a:gd name="T32" fmla="*/ 104 w 204"/>
                <a:gd name="T33" fmla="*/ 245 h 245"/>
                <a:gd name="T34" fmla="*/ 102 w 204"/>
                <a:gd name="T35" fmla="*/ 245 h 245"/>
                <a:gd name="T36" fmla="*/ 12 w 204"/>
                <a:gd name="T37" fmla="*/ 158 h 245"/>
                <a:gd name="T38" fmla="*/ 102 w 204"/>
                <a:gd name="T39" fmla="*/ 233 h 245"/>
                <a:gd name="T40" fmla="*/ 192 w 204"/>
                <a:gd name="T41" fmla="*/ 158 h 245"/>
                <a:gd name="T42" fmla="*/ 192 w 204"/>
                <a:gd name="T43" fmla="*/ 28 h 245"/>
                <a:gd name="T44" fmla="*/ 158 w 204"/>
                <a:gd name="T45" fmla="*/ 37 h 245"/>
                <a:gd name="T46" fmla="*/ 102 w 204"/>
                <a:gd name="T47" fmla="*/ 16 h 245"/>
                <a:gd name="T48" fmla="*/ 46 w 204"/>
                <a:gd name="T49" fmla="*/ 37 h 245"/>
                <a:gd name="T50" fmla="*/ 12 w 204"/>
                <a:gd name="T51" fmla="*/ 28 h 245"/>
                <a:gd name="T52" fmla="*/ 12 w 204"/>
                <a:gd name="T53" fmla="*/ 15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5">
                  <a:moveTo>
                    <a:pt x="102" y="245"/>
                  </a:moveTo>
                  <a:cubicBezTo>
                    <a:pt x="101" y="245"/>
                    <a:pt x="101" y="245"/>
                    <a:pt x="100" y="245"/>
                  </a:cubicBezTo>
                  <a:cubicBezTo>
                    <a:pt x="12" y="220"/>
                    <a:pt x="1" y="162"/>
                    <a:pt x="0" y="160"/>
                  </a:cubicBezTo>
                  <a:cubicBezTo>
                    <a:pt x="0" y="160"/>
                    <a:pt x="0" y="159"/>
                    <a:pt x="0" y="159"/>
                  </a:cubicBezTo>
                  <a:cubicBezTo>
                    <a:pt x="0" y="15"/>
                    <a:pt x="0" y="15"/>
                    <a:pt x="0" y="15"/>
                  </a:cubicBezTo>
                  <a:cubicBezTo>
                    <a:pt x="0" y="13"/>
                    <a:pt x="1" y="10"/>
                    <a:pt x="4" y="9"/>
                  </a:cubicBezTo>
                  <a:cubicBezTo>
                    <a:pt x="6" y="9"/>
                    <a:pt x="9" y="9"/>
                    <a:pt x="10" y="11"/>
                  </a:cubicBezTo>
                  <a:cubicBezTo>
                    <a:pt x="21" y="21"/>
                    <a:pt x="30" y="25"/>
                    <a:pt x="46" y="25"/>
                  </a:cubicBezTo>
                  <a:cubicBezTo>
                    <a:pt x="66" y="25"/>
                    <a:pt x="87" y="16"/>
                    <a:pt x="97" y="3"/>
                  </a:cubicBezTo>
                  <a:cubicBezTo>
                    <a:pt x="99" y="0"/>
                    <a:pt x="104" y="0"/>
                    <a:pt x="107" y="3"/>
                  </a:cubicBezTo>
                  <a:cubicBezTo>
                    <a:pt x="117" y="16"/>
                    <a:pt x="138" y="25"/>
                    <a:pt x="158" y="25"/>
                  </a:cubicBezTo>
                  <a:cubicBezTo>
                    <a:pt x="174" y="25"/>
                    <a:pt x="183" y="21"/>
                    <a:pt x="194" y="11"/>
                  </a:cubicBezTo>
                  <a:cubicBezTo>
                    <a:pt x="195" y="9"/>
                    <a:pt x="198" y="9"/>
                    <a:pt x="200" y="9"/>
                  </a:cubicBezTo>
                  <a:cubicBezTo>
                    <a:pt x="203" y="10"/>
                    <a:pt x="204" y="13"/>
                    <a:pt x="204" y="15"/>
                  </a:cubicBezTo>
                  <a:cubicBezTo>
                    <a:pt x="204" y="159"/>
                    <a:pt x="204" y="159"/>
                    <a:pt x="204" y="159"/>
                  </a:cubicBezTo>
                  <a:cubicBezTo>
                    <a:pt x="204" y="159"/>
                    <a:pt x="204" y="160"/>
                    <a:pt x="204" y="160"/>
                  </a:cubicBezTo>
                  <a:cubicBezTo>
                    <a:pt x="203" y="162"/>
                    <a:pt x="192" y="220"/>
                    <a:pt x="104" y="245"/>
                  </a:cubicBezTo>
                  <a:cubicBezTo>
                    <a:pt x="103" y="245"/>
                    <a:pt x="103" y="245"/>
                    <a:pt x="102" y="245"/>
                  </a:cubicBezTo>
                  <a:close/>
                  <a:moveTo>
                    <a:pt x="12" y="158"/>
                  </a:moveTo>
                  <a:cubicBezTo>
                    <a:pt x="13" y="164"/>
                    <a:pt x="25" y="211"/>
                    <a:pt x="102" y="233"/>
                  </a:cubicBezTo>
                  <a:cubicBezTo>
                    <a:pt x="179" y="211"/>
                    <a:pt x="191" y="164"/>
                    <a:pt x="192" y="158"/>
                  </a:cubicBezTo>
                  <a:cubicBezTo>
                    <a:pt x="192" y="28"/>
                    <a:pt x="192" y="28"/>
                    <a:pt x="192" y="28"/>
                  </a:cubicBezTo>
                  <a:cubicBezTo>
                    <a:pt x="182" y="34"/>
                    <a:pt x="172" y="37"/>
                    <a:pt x="158" y="37"/>
                  </a:cubicBezTo>
                  <a:cubicBezTo>
                    <a:pt x="137" y="37"/>
                    <a:pt x="115" y="28"/>
                    <a:pt x="102" y="16"/>
                  </a:cubicBezTo>
                  <a:cubicBezTo>
                    <a:pt x="89" y="28"/>
                    <a:pt x="67" y="37"/>
                    <a:pt x="46" y="37"/>
                  </a:cubicBezTo>
                  <a:cubicBezTo>
                    <a:pt x="32" y="37"/>
                    <a:pt x="22" y="34"/>
                    <a:pt x="12" y="28"/>
                  </a:cubicBezTo>
                  <a:lnTo>
                    <a:pt x="1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8"/>
            <p:cNvSpPr>
              <a:spLocks noEditPoints="1"/>
            </p:cNvSpPr>
            <p:nvPr/>
          </p:nvSpPr>
          <p:spPr bwMode="auto">
            <a:xfrm>
              <a:off x="5864225" y="3178175"/>
              <a:ext cx="471488" cy="471488"/>
            </a:xfrm>
            <a:custGeom>
              <a:avLst/>
              <a:gdLst>
                <a:gd name="T0" fmla="*/ 78 w 124"/>
                <a:gd name="T1" fmla="*/ 124 h 124"/>
                <a:gd name="T2" fmla="*/ 46 w 124"/>
                <a:gd name="T3" fmla="*/ 124 h 124"/>
                <a:gd name="T4" fmla="*/ 40 w 124"/>
                <a:gd name="T5" fmla="*/ 118 h 124"/>
                <a:gd name="T6" fmla="*/ 40 w 124"/>
                <a:gd name="T7" fmla="*/ 84 h 124"/>
                <a:gd name="T8" fmla="*/ 6 w 124"/>
                <a:gd name="T9" fmla="*/ 84 h 124"/>
                <a:gd name="T10" fmla="*/ 0 w 124"/>
                <a:gd name="T11" fmla="*/ 78 h 124"/>
                <a:gd name="T12" fmla="*/ 0 w 124"/>
                <a:gd name="T13" fmla="*/ 46 h 124"/>
                <a:gd name="T14" fmla="*/ 6 w 124"/>
                <a:gd name="T15" fmla="*/ 40 h 124"/>
                <a:gd name="T16" fmla="*/ 40 w 124"/>
                <a:gd name="T17" fmla="*/ 40 h 124"/>
                <a:gd name="T18" fmla="*/ 40 w 124"/>
                <a:gd name="T19" fmla="*/ 6 h 124"/>
                <a:gd name="T20" fmla="*/ 46 w 124"/>
                <a:gd name="T21" fmla="*/ 0 h 124"/>
                <a:gd name="T22" fmla="*/ 78 w 124"/>
                <a:gd name="T23" fmla="*/ 0 h 124"/>
                <a:gd name="T24" fmla="*/ 84 w 124"/>
                <a:gd name="T25" fmla="*/ 6 h 124"/>
                <a:gd name="T26" fmla="*/ 84 w 124"/>
                <a:gd name="T27" fmla="*/ 40 h 124"/>
                <a:gd name="T28" fmla="*/ 118 w 124"/>
                <a:gd name="T29" fmla="*/ 40 h 124"/>
                <a:gd name="T30" fmla="*/ 124 w 124"/>
                <a:gd name="T31" fmla="*/ 46 h 124"/>
                <a:gd name="T32" fmla="*/ 124 w 124"/>
                <a:gd name="T33" fmla="*/ 78 h 124"/>
                <a:gd name="T34" fmla="*/ 118 w 124"/>
                <a:gd name="T35" fmla="*/ 84 h 124"/>
                <a:gd name="T36" fmla="*/ 84 w 124"/>
                <a:gd name="T37" fmla="*/ 84 h 124"/>
                <a:gd name="T38" fmla="*/ 84 w 124"/>
                <a:gd name="T39" fmla="*/ 118 h 124"/>
                <a:gd name="T40" fmla="*/ 78 w 124"/>
                <a:gd name="T41" fmla="*/ 124 h 124"/>
                <a:gd name="T42" fmla="*/ 52 w 124"/>
                <a:gd name="T43" fmla="*/ 112 h 124"/>
                <a:gd name="T44" fmla="*/ 72 w 124"/>
                <a:gd name="T45" fmla="*/ 112 h 124"/>
                <a:gd name="T46" fmla="*/ 72 w 124"/>
                <a:gd name="T47" fmla="*/ 78 h 124"/>
                <a:gd name="T48" fmla="*/ 78 w 124"/>
                <a:gd name="T49" fmla="*/ 72 h 124"/>
                <a:gd name="T50" fmla="*/ 112 w 124"/>
                <a:gd name="T51" fmla="*/ 72 h 124"/>
                <a:gd name="T52" fmla="*/ 112 w 124"/>
                <a:gd name="T53" fmla="*/ 52 h 124"/>
                <a:gd name="T54" fmla="*/ 78 w 124"/>
                <a:gd name="T55" fmla="*/ 52 h 124"/>
                <a:gd name="T56" fmla="*/ 72 w 124"/>
                <a:gd name="T57" fmla="*/ 46 h 124"/>
                <a:gd name="T58" fmla="*/ 72 w 124"/>
                <a:gd name="T59" fmla="*/ 12 h 124"/>
                <a:gd name="T60" fmla="*/ 52 w 124"/>
                <a:gd name="T61" fmla="*/ 12 h 124"/>
                <a:gd name="T62" fmla="*/ 52 w 124"/>
                <a:gd name="T63" fmla="*/ 46 h 124"/>
                <a:gd name="T64" fmla="*/ 46 w 124"/>
                <a:gd name="T65" fmla="*/ 52 h 124"/>
                <a:gd name="T66" fmla="*/ 12 w 124"/>
                <a:gd name="T67" fmla="*/ 52 h 124"/>
                <a:gd name="T68" fmla="*/ 12 w 124"/>
                <a:gd name="T69" fmla="*/ 72 h 124"/>
                <a:gd name="T70" fmla="*/ 46 w 124"/>
                <a:gd name="T71" fmla="*/ 72 h 124"/>
                <a:gd name="T72" fmla="*/ 52 w 124"/>
                <a:gd name="T73" fmla="*/ 78 h 124"/>
                <a:gd name="T74" fmla="*/ 52 w 124"/>
                <a:gd name="T75"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24">
                  <a:moveTo>
                    <a:pt x="78" y="124"/>
                  </a:moveTo>
                  <a:cubicBezTo>
                    <a:pt x="46" y="124"/>
                    <a:pt x="46" y="124"/>
                    <a:pt x="46" y="124"/>
                  </a:cubicBezTo>
                  <a:cubicBezTo>
                    <a:pt x="43" y="124"/>
                    <a:pt x="40" y="121"/>
                    <a:pt x="40" y="118"/>
                  </a:cubicBezTo>
                  <a:cubicBezTo>
                    <a:pt x="40" y="84"/>
                    <a:pt x="40" y="84"/>
                    <a:pt x="40" y="84"/>
                  </a:cubicBezTo>
                  <a:cubicBezTo>
                    <a:pt x="6" y="84"/>
                    <a:pt x="6" y="84"/>
                    <a:pt x="6" y="84"/>
                  </a:cubicBezTo>
                  <a:cubicBezTo>
                    <a:pt x="3" y="84"/>
                    <a:pt x="0" y="81"/>
                    <a:pt x="0" y="78"/>
                  </a:cubicBezTo>
                  <a:cubicBezTo>
                    <a:pt x="0" y="46"/>
                    <a:pt x="0" y="46"/>
                    <a:pt x="0" y="46"/>
                  </a:cubicBezTo>
                  <a:cubicBezTo>
                    <a:pt x="0" y="43"/>
                    <a:pt x="3" y="40"/>
                    <a:pt x="6" y="40"/>
                  </a:cubicBezTo>
                  <a:cubicBezTo>
                    <a:pt x="40" y="40"/>
                    <a:pt x="40" y="40"/>
                    <a:pt x="40" y="40"/>
                  </a:cubicBezTo>
                  <a:cubicBezTo>
                    <a:pt x="40" y="6"/>
                    <a:pt x="40" y="6"/>
                    <a:pt x="40" y="6"/>
                  </a:cubicBezTo>
                  <a:cubicBezTo>
                    <a:pt x="40" y="3"/>
                    <a:pt x="43" y="0"/>
                    <a:pt x="46" y="0"/>
                  </a:cubicBezTo>
                  <a:cubicBezTo>
                    <a:pt x="78" y="0"/>
                    <a:pt x="78" y="0"/>
                    <a:pt x="78" y="0"/>
                  </a:cubicBezTo>
                  <a:cubicBezTo>
                    <a:pt x="81" y="0"/>
                    <a:pt x="84" y="3"/>
                    <a:pt x="84" y="6"/>
                  </a:cubicBezTo>
                  <a:cubicBezTo>
                    <a:pt x="84" y="40"/>
                    <a:pt x="84" y="40"/>
                    <a:pt x="84" y="40"/>
                  </a:cubicBezTo>
                  <a:cubicBezTo>
                    <a:pt x="118" y="40"/>
                    <a:pt x="118" y="40"/>
                    <a:pt x="118" y="40"/>
                  </a:cubicBezTo>
                  <a:cubicBezTo>
                    <a:pt x="121" y="40"/>
                    <a:pt x="124" y="43"/>
                    <a:pt x="124" y="46"/>
                  </a:cubicBezTo>
                  <a:cubicBezTo>
                    <a:pt x="124" y="78"/>
                    <a:pt x="124" y="78"/>
                    <a:pt x="124" y="78"/>
                  </a:cubicBezTo>
                  <a:cubicBezTo>
                    <a:pt x="124" y="81"/>
                    <a:pt x="121" y="84"/>
                    <a:pt x="118" y="84"/>
                  </a:cubicBezTo>
                  <a:cubicBezTo>
                    <a:pt x="84" y="84"/>
                    <a:pt x="84" y="84"/>
                    <a:pt x="84" y="84"/>
                  </a:cubicBezTo>
                  <a:cubicBezTo>
                    <a:pt x="84" y="118"/>
                    <a:pt x="84" y="118"/>
                    <a:pt x="84" y="118"/>
                  </a:cubicBezTo>
                  <a:cubicBezTo>
                    <a:pt x="84" y="121"/>
                    <a:pt x="81" y="124"/>
                    <a:pt x="78" y="124"/>
                  </a:cubicBezTo>
                  <a:close/>
                  <a:moveTo>
                    <a:pt x="52" y="112"/>
                  </a:moveTo>
                  <a:cubicBezTo>
                    <a:pt x="72" y="112"/>
                    <a:pt x="72" y="112"/>
                    <a:pt x="72" y="112"/>
                  </a:cubicBezTo>
                  <a:cubicBezTo>
                    <a:pt x="72" y="78"/>
                    <a:pt x="72" y="78"/>
                    <a:pt x="72" y="78"/>
                  </a:cubicBezTo>
                  <a:cubicBezTo>
                    <a:pt x="72" y="75"/>
                    <a:pt x="75" y="72"/>
                    <a:pt x="78" y="72"/>
                  </a:cubicBezTo>
                  <a:cubicBezTo>
                    <a:pt x="112" y="72"/>
                    <a:pt x="112" y="72"/>
                    <a:pt x="112" y="72"/>
                  </a:cubicBezTo>
                  <a:cubicBezTo>
                    <a:pt x="112" y="52"/>
                    <a:pt x="112" y="52"/>
                    <a:pt x="112" y="52"/>
                  </a:cubicBezTo>
                  <a:cubicBezTo>
                    <a:pt x="78" y="52"/>
                    <a:pt x="78" y="52"/>
                    <a:pt x="78" y="52"/>
                  </a:cubicBezTo>
                  <a:cubicBezTo>
                    <a:pt x="75" y="52"/>
                    <a:pt x="72" y="49"/>
                    <a:pt x="72" y="46"/>
                  </a:cubicBezTo>
                  <a:cubicBezTo>
                    <a:pt x="72" y="12"/>
                    <a:pt x="72" y="12"/>
                    <a:pt x="72" y="12"/>
                  </a:cubicBezTo>
                  <a:cubicBezTo>
                    <a:pt x="52" y="12"/>
                    <a:pt x="52" y="12"/>
                    <a:pt x="52" y="12"/>
                  </a:cubicBezTo>
                  <a:cubicBezTo>
                    <a:pt x="52" y="46"/>
                    <a:pt x="52" y="46"/>
                    <a:pt x="52" y="46"/>
                  </a:cubicBezTo>
                  <a:cubicBezTo>
                    <a:pt x="52" y="49"/>
                    <a:pt x="49" y="52"/>
                    <a:pt x="46" y="52"/>
                  </a:cubicBezTo>
                  <a:cubicBezTo>
                    <a:pt x="12" y="52"/>
                    <a:pt x="12" y="52"/>
                    <a:pt x="12" y="52"/>
                  </a:cubicBezTo>
                  <a:cubicBezTo>
                    <a:pt x="12" y="72"/>
                    <a:pt x="12" y="72"/>
                    <a:pt x="12" y="72"/>
                  </a:cubicBezTo>
                  <a:cubicBezTo>
                    <a:pt x="46" y="72"/>
                    <a:pt x="46" y="72"/>
                    <a:pt x="46" y="72"/>
                  </a:cubicBezTo>
                  <a:cubicBezTo>
                    <a:pt x="49" y="72"/>
                    <a:pt x="52" y="75"/>
                    <a:pt x="52" y="78"/>
                  </a:cubicBezTo>
                  <a:lnTo>
                    <a:pt x="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8" name="Freeform 113"/>
          <p:cNvSpPr>
            <a:spLocks noChangeAspect="1" noEditPoints="1"/>
          </p:cNvSpPr>
          <p:nvPr/>
        </p:nvSpPr>
        <p:spPr bwMode="auto">
          <a:xfrm>
            <a:off x="1840202" y="1288568"/>
            <a:ext cx="498407" cy="484029"/>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68" name="Rectangle 67"/>
          <p:cNvSpPr/>
          <p:nvPr/>
        </p:nvSpPr>
        <p:spPr>
          <a:xfrm>
            <a:off x="5250113" y="4264701"/>
            <a:ext cx="1351652" cy="369332"/>
          </a:xfrm>
          <a:prstGeom prst="rect">
            <a:avLst/>
          </a:prstGeom>
        </p:spPr>
        <p:txBody>
          <a:bodyPr wrap="none">
            <a:spAutoFit/>
          </a:bodyPr>
          <a:lstStyle/>
          <a:p>
            <a:r>
              <a:rPr lang="lv-LV" dirty="0"/>
              <a:t>Būvuzraugi</a:t>
            </a:r>
          </a:p>
        </p:txBody>
      </p:sp>
      <p:pic>
        <p:nvPicPr>
          <p:cNvPr id="10242" name="Picture 2" descr="C:\Users\ilukstin\Dropbox\Vizuālā identitāte\EDZL piktogrammas\PNG\buvnieciba1_wh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528" y="3492651"/>
            <a:ext cx="592017" cy="5920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ilukstin\Dropbox\Vizuālā identitāte\EDZL piktogrammas\PNG\ligums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9059" y="1288568"/>
            <a:ext cx="489181" cy="489181"/>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p:cNvGrpSpPr/>
          <p:nvPr/>
        </p:nvGrpSpPr>
        <p:grpSpPr>
          <a:xfrm>
            <a:off x="1812306" y="3637847"/>
            <a:ext cx="484188" cy="301625"/>
            <a:chOff x="8308975" y="-595313"/>
            <a:chExt cx="484188" cy="301625"/>
          </a:xfrm>
          <a:solidFill>
            <a:schemeClr val="bg1"/>
          </a:solidFill>
        </p:grpSpPr>
        <p:sp>
          <p:nvSpPr>
            <p:cNvPr id="72" name="Freeform 10"/>
            <p:cNvSpPr>
              <a:spLocks noEditPoints="1"/>
            </p:cNvSpPr>
            <p:nvPr/>
          </p:nvSpPr>
          <p:spPr bwMode="auto">
            <a:xfrm>
              <a:off x="8308975" y="-595313"/>
              <a:ext cx="484188" cy="301625"/>
            </a:xfrm>
            <a:custGeom>
              <a:avLst/>
              <a:gdLst>
                <a:gd name="T0" fmla="*/ 128 w 128"/>
                <a:gd name="T1" fmla="*/ 39 h 80"/>
                <a:gd name="T2" fmla="*/ 128 w 128"/>
                <a:gd name="T3" fmla="*/ 39 h 80"/>
                <a:gd name="T4" fmla="*/ 127 w 128"/>
                <a:gd name="T5" fmla="*/ 38 h 80"/>
                <a:gd name="T6" fmla="*/ 127 w 128"/>
                <a:gd name="T7" fmla="*/ 38 h 80"/>
                <a:gd name="T8" fmla="*/ 64 w 128"/>
                <a:gd name="T9" fmla="*/ 0 h 80"/>
                <a:gd name="T10" fmla="*/ 0 w 128"/>
                <a:gd name="T11" fmla="*/ 38 h 80"/>
                <a:gd name="T12" fmla="*/ 0 w 128"/>
                <a:gd name="T13" fmla="*/ 38 h 80"/>
                <a:gd name="T14" fmla="*/ 0 w 128"/>
                <a:gd name="T15" fmla="*/ 39 h 80"/>
                <a:gd name="T16" fmla="*/ 0 w 128"/>
                <a:gd name="T17" fmla="*/ 39 h 80"/>
                <a:gd name="T18" fmla="*/ 0 w 128"/>
                <a:gd name="T19" fmla="*/ 40 h 80"/>
                <a:gd name="T20" fmla="*/ 0 w 128"/>
                <a:gd name="T21" fmla="*/ 41 h 80"/>
                <a:gd name="T22" fmla="*/ 0 w 128"/>
                <a:gd name="T23" fmla="*/ 41 h 80"/>
                <a:gd name="T24" fmla="*/ 0 w 128"/>
                <a:gd name="T25" fmla="*/ 42 h 80"/>
                <a:gd name="T26" fmla="*/ 0 w 128"/>
                <a:gd name="T27" fmla="*/ 42 h 80"/>
                <a:gd name="T28" fmla="*/ 64 w 128"/>
                <a:gd name="T29" fmla="*/ 80 h 80"/>
                <a:gd name="T30" fmla="*/ 127 w 128"/>
                <a:gd name="T31" fmla="*/ 42 h 80"/>
                <a:gd name="T32" fmla="*/ 127 w 128"/>
                <a:gd name="T33" fmla="*/ 42 h 80"/>
                <a:gd name="T34" fmla="*/ 128 w 128"/>
                <a:gd name="T35" fmla="*/ 41 h 80"/>
                <a:gd name="T36" fmla="*/ 128 w 128"/>
                <a:gd name="T37" fmla="*/ 41 h 80"/>
                <a:gd name="T38" fmla="*/ 128 w 128"/>
                <a:gd name="T39" fmla="*/ 40 h 80"/>
                <a:gd name="T40" fmla="*/ 128 w 128"/>
                <a:gd name="T41" fmla="*/ 39 h 80"/>
                <a:gd name="T42" fmla="*/ 64 w 128"/>
                <a:gd name="T43" fmla="*/ 72 h 80"/>
                <a:gd name="T44" fmla="*/ 9 w 128"/>
                <a:gd name="T45" fmla="*/ 40 h 80"/>
                <a:gd name="T46" fmla="*/ 64 w 128"/>
                <a:gd name="T47" fmla="*/ 8 h 80"/>
                <a:gd name="T48" fmla="*/ 119 w 128"/>
                <a:gd name="T49" fmla="*/ 40 h 80"/>
                <a:gd name="T50" fmla="*/ 64 w 128"/>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0">
                  <a:moveTo>
                    <a:pt x="128" y="39"/>
                  </a:moveTo>
                  <a:cubicBezTo>
                    <a:pt x="128" y="39"/>
                    <a:pt x="128" y="39"/>
                    <a:pt x="128" y="39"/>
                  </a:cubicBezTo>
                  <a:cubicBezTo>
                    <a:pt x="128" y="39"/>
                    <a:pt x="128" y="38"/>
                    <a:pt x="127" y="38"/>
                  </a:cubicBezTo>
                  <a:cubicBezTo>
                    <a:pt x="127" y="38"/>
                    <a:pt x="127" y="38"/>
                    <a:pt x="127" y="38"/>
                  </a:cubicBezTo>
                  <a:cubicBezTo>
                    <a:pt x="116" y="16"/>
                    <a:pt x="91" y="0"/>
                    <a:pt x="64" y="0"/>
                  </a:cubicBezTo>
                  <a:cubicBezTo>
                    <a:pt x="37" y="0"/>
                    <a:pt x="12" y="16"/>
                    <a:pt x="0" y="38"/>
                  </a:cubicBezTo>
                  <a:cubicBezTo>
                    <a:pt x="0" y="38"/>
                    <a:pt x="0" y="38"/>
                    <a:pt x="0" y="38"/>
                  </a:cubicBezTo>
                  <a:cubicBezTo>
                    <a:pt x="0" y="38"/>
                    <a:pt x="0" y="38"/>
                    <a:pt x="0" y="39"/>
                  </a:cubicBezTo>
                  <a:cubicBezTo>
                    <a:pt x="0" y="39"/>
                    <a:pt x="0" y="39"/>
                    <a:pt x="0" y="39"/>
                  </a:cubicBezTo>
                  <a:cubicBezTo>
                    <a:pt x="0" y="39"/>
                    <a:pt x="0" y="40"/>
                    <a:pt x="0" y="40"/>
                  </a:cubicBezTo>
                  <a:cubicBezTo>
                    <a:pt x="0" y="40"/>
                    <a:pt x="0" y="41"/>
                    <a:pt x="0" y="41"/>
                  </a:cubicBezTo>
                  <a:cubicBezTo>
                    <a:pt x="0" y="41"/>
                    <a:pt x="0" y="41"/>
                    <a:pt x="0" y="41"/>
                  </a:cubicBezTo>
                  <a:cubicBezTo>
                    <a:pt x="0" y="41"/>
                    <a:pt x="0" y="41"/>
                    <a:pt x="0" y="42"/>
                  </a:cubicBezTo>
                  <a:cubicBezTo>
                    <a:pt x="0" y="42"/>
                    <a:pt x="0" y="42"/>
                    <a:pt x="0" y="42"/>
                  </a:cubicBezTo>
                  <a:cubicBezTo>
                    <a:pt x="12" y="64"/>
                    <a:pt x="37" y="80"/>
                    <a:pt x="64" y="80"/>
                  </a:cubicBezTo>
                  <a:cubicBezTo>
                    <a:pt x="91" y="80"/>
                    <a:pt x="116" y="64"/>
                    <a:pt x="127" y="42"/>
                  </a:cubicBezTo>
                  <a:cubicBezTo>
                    <a:pt x="127" y="42"/>
                    <a:pt x="127" y="42"/>
                    <a:pt x="127" y="42"/>
                  </a:cubicBezTo>
                  <a:cubicBezTo>
                    <a:pt x="128" y="41"/>
                    <a:pt x="128" y="41"/>
                    <a:pt x="128" y="41"/>
                  </a:cubicBezTo>
                  <a:cubicBezTo>
                    <a:pt x="128" y="41"/>
                    <a:pt x="128" y="41"/>
                    <a:pt x="128" y="41"/>
                  </a:cubicBezTo>
                  <a:cubicBezTo>
                    <a:pt x="128" y="41"/>
                    <a:pt x="128" y="40"/>
                    <a:pt x="128" y="40"/>
                  </a:cubicBezTo>
                  <a:cubicBezTo>
                    <a:pt x="128" y="40"/>
                    <a:pt x="128" y="39"/>
                    <a:pt x="128" y="39"/>
                  </a:cubicBezTo>
                  <a:close/>
                  <a:moveTo>
                    <a:pt x="64" y="72"/>
                  </a:moveTo>
                  <a:cubicBezTo>
                    <a:pt x="41" y="72"/>
                    <a:pt x="19" y="59"/>
                    <a:pt x="9" y="40"/>
                  </a:cubicBezTo>
                  <a:cubicBezTo>
                    <a:pt x="20" y="21"/>
                    <a:pt x="41" y="8"/>
                    <a:pt x="64" y="8"/>
                  </a:cubicBezTo>
                  <a:cubicBezTo>
                    <a:pt x="86" y="8"/>
                    <a:pt x="108" y="21"/>
                    <a:pt x="119" y="40"/>
                  </a:cubicBezTo>
                  <a:cubicBezTo>
                    <a:pt x="108" y="59"/>
                    <a:pt x="86" y="72"/>
                    <a:pt x="64"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11"/>
            <p:cNvSpPr>
              <a:spLocks/>
            </p:cNvSpPr>
            <p:nvPr/>
          </p:nvSpPr>
          <p:spPr bwMode="auto">
            <a:xfrm>
              <a:off x="8491538" y="-504825"/>
              <a:ext cx="68263" cy="68263"/>
            </a:xfrm>
            <a:custGeom>
              <a:avLst/>
              <a:gdLst>
                <a:gd name="T0" fmla="*/ 16 w 18"/>
                <a:gd name="T1" fmla="*/ 0 h 18"/>
                <a:gd name="T2" fmla="*/ 16 w 18"/>
                <a:gd name="T3" fmla="*/ 0 h 18"/>
                <a:gd name="T4" fmla="*/ 0 w 18"/>
                <a:gd name="T5" fmla="*/ 16 h 18"/>
                <a:gd name="T6" fmla="*/ 2 w 18"/>
                <a:gd name="T7" fmla="*/ 18 h 18"/>
                <a:gd name="T8" fmla="*/ 4 w 18"/>
                <a:gd name="T9" fmla="*/ 16 h 18"/>
                <a:gd name="T10" fmla="*/ 16 w 18"/>
                <a:gd name="T11" fmla="*/ 4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16" y="0"/>
                    <a:pt x="16" y="0"/>
                    <a:pt x="16" y="0"/>
                  </a:cubicBezTo>
                  <a:cubicBezTo>
                    <a:pt x="7" y="0"/>
                    <a:pt x="0" y="7"/>
                    <a:pt x="0" y="16"/>
                  </a:cubicBezTo>
                  <a:cubicBezTo>
                    <a:pt x="0" y="17"/>
                    <a:pt x="1" y="18"/>
                    <a:pt x="2" y="18"/>
                  </a:cubicBezTo>
                  <a:cubicBezTo>
                    <a:pt x="3" y="18"/>
                    <a:pt x="4" y="17"/>
                    <a:pt x="4" y="16"/>
                  </a:cubicBezTo>
                  <a:cubicBezTo>
                    <a:pt x="4" y="9"/>
                    <a:pt x="9" y="4"/>
                    <a:pt x="16" y="4"/>
                  </a:cubicBezTo>
                  <a:cubicBezTo>
                    <a:pt x="16" y="4"/>
                    <a:pt x="16" y="4"/>
                    <a:pt x="16" y="4"/>
                  </a:cubicBezTo>
                  <a:cubicBezTo>
                    <a:pt x="17" y="4"/>
                    <a:pt x="18" y="3"/>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12"/>
            <p:cNvSpPr>
              <a:spLocks noEditPoints="1"/>
            </p:cNvSpPr>
            <p:nvPr/>
          </p:nvSpPr>
          <p:spPr bwMode="auto">
            <a:xfrm>
              <a:off x="8445500" y="-549275"/>
              <a:ext cx="211138" cy="2095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2" y="0"/>
                    <a:pt x="0" y="13"/>
                    <a:pt x="0" y="28"/>
                  </a:cubicBezTo>
                  <a:cubicBezTo>
                    <a:pt x="0" y="43"/>
                    <a:pt x="12"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5" name="Group 74"/>
          <p:cNvGrpSpPr/>
          <p:nvPr/>
        </p:nvGrpSpPr>
        <p:grpSpPr>
          <a:xfrm>
            <a:off x="5578655" y="1337083"/>
            <a:ext cx="399764" cy="386997"/>
            <a:chOff x="4179888" y="2962275"/>
            <a:chExt cx="795338" cy="769938"/>
          </a:xfrm>
          <a:solidFill>
            <a:schemeClr val="bg1"/>
          </a:solidFill>
          <a:effectLst/>
        </p:grpSpPr>
        <p:sp>
          <p:nvSpPr>
            <p:cNvPr id="76" name="Freeform 10"/>
            <p:cNvSpPr>
              <a:spLocks/>
            </p:cNvSpPr>
            <p:nvPr/>
          </p:nvSpPr>
          <p:spPr bwMode="auto">
            <a:xfrm>
              <a:off x="4529138" y="2962275"/>
              <a:ext cx="400050" cy="423863"/>
            </a:xfrm>
            <a:custGeom>
              <a:avLst/>
              <a:gdLst>
                <a:gd name="T0" fmla="*/ 71 w 105"/>
                <a:gd name="T1" fmla="*/ 9 h 111"/>
                <a:gd name="T2" fmla="*/ 49 w 105"/>
                <a:gd name="T3" fmla="*/ 25 h 111"/>
                <a:gd name="T4" fmla="*/ 48 w 105"/>
                <a:gd name="T5" fmla="*/ 41 h 111"/>
                <a:gd name="T6" fmla="*/ 66 w 105"/>
                <a:gd name="T7" fmla="*/ 59 h 111"/>
                <a:gd name="T8" fmla="*/ 80 w 105"/>
                <a:gd name="T9" fmla="*/ 57 h 111"/>
                <a:gd name="T10" fmla="*/ 98 w 105"/>
                <a:gd name="T11" fmla="*/ 37 h 111"/>
                <a:gd name="T12" fmla="*/ 103 w 105"/>
                <a:gd name="T13" fmla="*/ 46 h 111"/>
                <a:gd name="T14" fmla="*/ 101 w 105"/>
                <a:gd name="T15" fmla="*/ 61 h 111"/>
                <a:gd name="T16" fmla="*/ 72 w 105"/>
                <a:gd name="T17" fmla="*/ 83 h 111"/>
                <a:gd name="T18" fmla="*/ 56 w 105"/>
                <a:gd name="T19" fmla="*/ 81 h 111"/>
                <a:gd name="T20" fmla="*/ 39 w 105"/>
                <a:gd name="T21" fmla="*/ 89 h 111"/>
                <a:gd name="T22" fmla="*/ 17 w 105"/>
                <a:gd name="T23" fmla="*/ 111 h 111"/>
                <a:gd name="T24" fmla="*/ 0 w 105"/>
                <a:gd name="T25" fmla="*/ 91 h 111"/>
                <a:gd name="T26" fmla="*/ 17 w 105"/>
                <a:gd name="T27" fmla="*/ 73 h 111"/>
                <a:gd name="T28" fmla="*/ 25 w 105"/>
                <a:gd name="T29" fmla="*/ 55 h 111"/>
                <a:gd name="T30" fmla="*/ 22 w 105"/>
                <a:gd name="T31" fmla="*/ 29 h 111"/>
                <a:gd name="T32" fmla="*/ 23 w 105"/>
                <a:gd name="T33" fmla="*/ 23 h 111"/>
                <a:gd name="T34" fmla="*/ 56 w 105"/>
                <a:gd name="T35" fmla="*/ 4 h 111"/>
                <a:gd name="T36" fmla="*/ 68 w 105"/>
                <a:gd name="T37" fmla="*/ 6 h 111"/>
                <a:gd name="T38" fmla="*/ 71 w 105"/>
                <a:gd name="T39"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11">
                  <a:moveTo>
                    <a:pt x="71" y="9"/>
                  </a:moveTo>
                  <a:cubicBezTo>
                    <a:pt x="49" y="25"/>
                    <a:pt x="49" y="25"/>
                    <a:pt x="49" y="25"/>
                  </a:cubicBezTo>
                  <a:cubicBezTo>
                    <a:pt x="48" y="41"/>
                    <a:pt x="48" y="41"/>
                    <a:pt x="48" y="41"/>
                  </a:cubicBezTo>
                  <a:cubicBezTo>
                    <a:pt x="66" y="59"/>
                    <a:pt x="66" y="59"/>
                    <a:pt x="66" y="59"/>
                  </a:cubicBezTo>
                  <a:cubicBezTo>
                    <a:pt x="80" y="57"/>
                    <a:pt x="80" y="57"/>
                    <a:pt x="80" y="57"/>
                  </a:cubicBezTo>
                  <a:cubicBezTo>
                    <a:pt x="98" y="37"/>
                    <a:pt x="98" y="37"/>
                    <a:pt x="98" y="37"/>
                  </a:cubicBezTo>
                  <a:cubicBezTo>
                    <a:pt x="98" y="37"/>
                    <a:pt x="105" y="34"/>
                    <a:pt x="103" y="46"/>
                  </a:cubicBezTo>
                  <a:cubicBezTo>
                    <a:pt x="101" y="58"/>
                    <a:pt x="101" y="61"/>
                    <a:pt x="101" y="61"/>
                  </a:cubicBezTo>
                  <a:cubicBezTo>
                    <a:pt x="101" y="61"/>
                    <a:pt x="92" y="85"/>
                    <a:pt x="72" y="83"/>
                  </a:cubicBezTo>
                  <a:cubicBezTo>
                    <a:pt x="70" y="82"/>
                    <a:pt x="56" y="81"/>
                    <a:pt x="56" y="81"/>
                  </a:cubicBezTo>
                  <a:cubicBezTo>
                    <a:pt x="56" y="81"/>
                    <a:pt x="46" y="80"/>
                    <a:pt x="39" y="89"/>
                  </a:cubicBezTo>
                  <a:cubicBezTo>
                    <a:pt x="31" y="97"/>
                    <a:pt x="17" y="111"/>
                    <a:pt x="17" y="111"/>
                  </a:cubicBezTo>
                  <a:cubicBezTo>
                    <a:pt x="0" y="91"/>
                    <a:pt x="0" y="91"/>
                    <a:pt x="0" y="91"/>
                  </a:cubicBezTo>
                  <a:cubicBezTo>
                    <a:pt x="17" y="73"/>
                    <a:pt x="17" y="73"/>
                    <a:pt x="17" y="73"/>
                  </a:cubicBezTo>
                  <a:cubicBezTo>
                    <a:pt x="17" y="73"/>
                    <a:pt x="27" y="61"/>
                    <a:pt x="25" y="55"/>
                  </a:cubicBezTo>
                  <a:cubicBezTo>
                    <a:pt x="23" y="49"/>
                    <a:pt x="21" y="37"/>
                    <a:pt x="22" y="29"/>
                  </a:cubicBezTo>
                  <a:cubicBezTo>
                    <a:pt x="23" y="21"/>
                    <a:pt x="23" y="23"/>
                    <a:pt x="23" y="23"/>
                  </a:cubicBezTo>
                  <a:cubicBezTo>
                    <a:pt x="23" y="23"/>
                    <a:pt x="27" y="0"/>
                    <a:pt x="56" y="4"/>
                  </a:cubicBezTo>
                  <a:cubicBezTo>
                    <a:pt x="63" y="5"/>
                    <a:pt x="68" y="6"/>
                    <a:pt x="68" y="6"/>
                  </a:cubicBezTo>
                  <a:cubicBezTo>
                    <a:pt x="68" y="6"/>
                    <a:pt x="72" y="5"/>
                    <a:pt x="7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11"/>
            <p:cNvSpPr>
              <a:spLocks/>
            </p:cNvSpPr>
            <p:nvPr/>
          </p:nvSpPr>
          <p:spPr bwMode="auto">
            <a:xfrm>
              <a:off x="4529138" y="2970212"/>
              <a:ext cx="396875" cy="415925"/>
            </a:xfrm>
            <a:custGeom>
              <a:avLst/>
              <a:gdLst>
                <a:gd name="T0" fmla="*/ 0 w 104"/>
                <a:gd name="T1" fmla="*/ 89 h 109"/>
                <a:gd name="T2" fmla="*/ 17 w 104"/>
                <a:gd name="T3" fmla="*/ 71 h 109"/>
                <a:gd name="T4" fmla="*/ 25 w 104"/>
                <a:gd name="T5" fmla="*/ 56 h 109"/>
                <a:gd name="T6" fmla="*/ 25 w 104"/>
                <a:gd name="T7" fmla="*/ 56 h 109"/>
                <a:gd name="T8" fmla="*/ 25 w 104"/>
                <a:gd name="T9" fmla="*/ 53 h 109"/>
                <a:gd name="T10" fmla="*/ 25 w 104"/>
                <a:gd name="T11" fmla="*/ 53 h 109"/>
                <a:gd name="T12" fmla="*/ 22 w 104"/>
                <a:gd name="T13" fmla="*/ 27 h 109"/>
                <a:gd name="T14" fmla="*/ 22 w 104"/>
                <a:gd name="T15" fmla="*/ 27 h 109"/>
                <a:gd name="T16" fmla="*/ 23 w 104"/>
                <a:gd name="T17" fmla="*/ 21 h 109"/>
                <a:gd name="T18" fmla="*/ 23 w 104"/>
                <a:gd name="T19" fmla="*/ 21 h 109"/>
                <a:gd name="T20" fmla="*/ 23 w 104"/>
                <a:gd name="T21" fmla="*/ 21 h 109"/>
                <a:gd name="T22" fmla="*/ 23 w 104"/>
                <a:gd name="T23" fmla="*/ 21 h 109"/>
                <a:gd name="T24" fmla="*/ 23 w 104"/>
                <a:gd name="T25" fmla="*/ 21 h 109"/>
                <a:gd name="T26" fmla="*/ 29 w 104"/>
                <a:gd name="T27" fmla="*/ 10 h 109"/>
                <a:gd name="T28" fmla="*/ 29 w 104"/>
                <a:gd name="T29" fmla="*/ 10 h 109"/>
                <a:gd name="T30" fmla="*/ 56 w 104"/>
                <a:gd name="T31" fmla="*/ 2 h 109"/>
                <a:gd name="T32" fmla="*/ 56 w 104"/>
                <a:gd name="T33" fmla="*/ 2 h 109"/>
                <a:gd name="T34" fmla="*/ 60 w 104"/>
                <a:gd name="T35" fmla="*/ 2 h 109"/>
                <a:gd name="T36" fmla="*/ 60 w 104"/>
                <a:gd name="T37" fmla="*/ 2 h 109"/>
                <a:gd name="T38" fmla="*/ 68 w 104"/>
                <a:gd name="T39" fmla="*/ 4 h 109"/>
                <a:gd name="T40" fmla="*/ 68 w 104"/>
                <a:gd name="T41" fmla="*/ 4 h 109"/>
                <a:gd name="T42" fmla="*/ 69 w 104"/>
                <a:gd name="T43" fmla="*/ 4 h 109"/>
                <a:gd name="T44" fmla="*/ 69 w 104"/>
                <a:gd name="T45" fmla="*/ 4 h 109"/>
                <a:gd name="T46" fmla="*/ 71 w 104"/>
                <a:gd name="T47" fmla="*/ 4 h 109"/>
                <a:gd name="T48" fmla="*/ 71 w 104"/>
                <a:gd name="T49" fmla="*/ 4 h 109"/>
                <a:gd name="T50" fmla="*/ 72 w 104"/>
                <a:gd name="T51" fmla="*/ 7 h 109"/>
                <a:gd name="T52" fmla="*/ 72 w 104"/>
                <a:gd name="T53" fmla="*/ 7 h 109"/>
                <a:gd name="T54" fmla="*/ 72 w 104"/>
                <a:gd name="T55" fmla="*/ 7 h 109"/>
                <a:gd name="T56" fmla="*/ 72 w 104"/>
                <a:gd name="T57" fmla="*/ 7 h 109"/>
                <a:gd name="T58" fmla="*/ 72 w 104"/>
                <a:gd name="T59" fmla="*/ 7 h 109"/>
                <a:gd name="T60" fmla="*/ 49 w 104"/>
                <a:gd name="T61" fmla="*/ 23 h 109"/>
                <a:gd name="T62" fmla="*/ 48 w 104"/>
                <a:gd name="T63" fmla="*/ 39 h 109"/>
                <a:gd name="T64" fmla="*/ 66 w 104"/>
                <a:gd name="T65" fmla="*/ 56 h 109"/>
                <a:gd name="T66" fmla="*/ 80 w 104"/>
                <a:gd name="T67" fmla="*/ 55 h 109"/>
                <a:gd name="T68" fmla="*/ 98 w 104"/>
                <a:gd name="T69" fmla="*/ 35 h 109"/>
                <a:gd name="T70" fmla="*/ 98 w 104"/>
                <a:gd name="T71" fmla="*/ 35 h 109"/>
                <a:gd name="T72" fmla="*/ 100 w 104"/>
                <a:gd name="T73" fmla="*/ 35 h 109"/>
                <a:gd name="T74" fmla="*/ 100 w 104"/>
                <a:gd name="T75" fmla="*/ 35 h 109"/>
                <a:gd name="T76" fmla="*/ 103 w 104"/>
                <a:gd name="T77" fmla="*/ 37 h 109"/>
                <a:gd name="T78" fmla="*/ 103 w 104"/>
                <a:gd name="T79" fmla="*/ 37 h 109"/>
                <a:gd name="T80" fmla="*/ 103 w 104"/>
                <a:gd name="T81" fmla="*/ 44 h 109"/>
                <a:gd name="T82" fmla="*/ 103 w 104"/>
                <a:gd name="T83" fmla="*/ 44 h 109"/>
                <a:gd name="T84" fmla="*/ 101 w 104"/>
                <a:gd name="T85" fmla="*/ 59 h 109"/>
                <a:gd name="T86" fmla="*/ 101 w 104"/>
                <a:gd name="T87" fmla="*/ 59 h 109"/>
                <a:gd name="T88" fmla="*/ 72 w 104"/>
                <a:gd name="T89" fmla="*/ 81 h 109"/>
                <a:gd name="T90" fmla="*/ 72 w 104"/>
                <a:gd name="T91" fmla="*/ 81 h 109"/>
                <a:gd name="T92" fmla="*/ 56 w 104"/>
                <a:gd name="T93" fmla="*/ 79 h 109"/>
                <a:gd name="T94" fmla="*/ 56 w 104"/>
                <a:gd name="T95" fmla="*/ 79 h 109"/>
                <a:gd name="T96" fmla="*/ 50 w 104"/>
                <a:gd name="T97" fmla="*/ 80 h 109"/>
                <a:gd name="T98" fmla="*/ 50 w 104"/>
                <a:gd name="T99" fmla="*/ 80 h 109"/>
                <a:gd name="T100" fmla="*/ 39 w 104"/>
                <a:gd name="T101" fmla="*/ 87 h 109"/>
                <a:gd name="T102" fmla="*/ 39 w 104"/>
                <a:gd name="T103" fmla="*/ 87 h 109"/>
                <a:gd name="T104" fmla="*/ 17 w 104"/>
                <a:gd name="T105" fmla="*/ 109 h 109"/>
                <a:gd name="T106" fmla="*/ 17 w 104"/>
                <a:gd name="T107" fmla="*/ 109 h 109"/>
                <a:gd name="T108" fmla="*/ 17 w 104"/>
                <a:gd name="T109" fmla="*/ 109 h 109"/>
                <a:gd name="T110" fmla="*/ 0 w 104"/>
                <a:gd name="T111" fmla="*/ 8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09">
                  <a:moveTo>
                    <a:pt x="0" y="89"/>
                  </a:moveTo>
                  <a:cubicBezTo>
                    <a:pt x="17" y="71"/>
                    <a:pt x="17" y="71"/>
                    <a:pt x="17" y="71"/>
                  </a:cubicBezTo>
                  <a:cubicBezTo>
                    <a:pt x="17" y="71"/>
                    <a:pt x="24" y="62"/>
                    <a:pt x="25" y="56"/>
                  </a:cubicBezTo>
                  <a:cubicBezTo>
                    <a:pt x="25" y="56"/>
                    <a:pt x="25" y="56"/>
                    <a:pt x="25" y="56"/>
                  </a:cubicBezTo>
                  <a:cubicBezTo>
                    <a:pt x="25" y="55"/>
                    <a:pt x="25" y="54"/>
                    <a:pt x="25" y="53"/>
                  </a:cubicBezTo>
                  <a:cubicBezTo>
                    <a:pt x="25" y="53"/>
                    <a:pt x="25" y="53"/>
                    <a:pt x="25" y="53"/>
                  </a:cubicBezTo>
                  <a:cubicBezTo>
                    <a:pt x="23" y="47"/>
                    <a:pt x="21" y="35"/>
                    <a:pt x="22" y="27"/>
                  </a:cubicBezTo>
                  <a:cubicBezTo>
                    <a:pt x="22" y="27"/>
                    <a:pt x="22" y="27"/>
                    <a:pt x="22" y="27"/>
                  </a:cubicBezTo>
                  <a:cubicBezTo>
                    <a:pt x="23" y="22"/>
                    <a:pt x="23" y="21"/>
                    <a:pt x="23" y="21"/>
                  </a:cubicBezTo>
                  <a:cubicBezTo>
                    <a:pt x="23" y="21"/>
                    <a:pt x="23" y="21"/>
                    <a:pt x="23" y="21"/>
                  </a:cubicBezTo>
                  <a:cubicBezTo>
                    <a:pt x="23" y="21"/>
                    <a:pt x="23" y="21"/>
                    <a:pt x="23" y="21"/>
                  </a:cubicBezTo>
                  <a:cubicBezTo>
                    <a:pt x="23" y="21"/>
                    <a:pt x="23" y="21"/>
                    <a:pt x="23" y="21"/>
                  </a:cubicBezTo>
                  <a:cubicBezTo>
                    <a:pt x="23" y="21"/>
                    <a:pt x="23" y="21"/>
                    <a:pt x="23" y="21"/>
                  </a:cubicBezTo>
                  <a:cubicBezTo>
                    <a:pt x="23" y="20"/>
                    <a:pt x="24" y="15"/>
                    <a:pt x="29" y="10"/>
                  </a:cubicBezTo>
                  <a:cubicBezTo>
                    <a:pt x="29" y="10"/>
                    <a:pt x="29" y="10"/>
                    <a:pt x="29" y="10"/>
                  </a:cubicBezTo>
                  <a:cubicBezTo>
                    <a:pt x="33" y="5"/>
                    <a:pt x="41" y="0"/>
                    <a:pt x="56" y="2"/>
                  </a:cubicBezTo>
                  <a:cubicBezTo>
                    <a:pt x="56" y="2"/>
                    <a:pt x="56" y="2"/>
                    <a:pt x="56" y="2"/>
                  </a:cubicBezTo>
                  <a:cubicBezTo>
                    <a:pt x="57" y="2"/>
                    <a:pt x="58" y="2"/>
                    <a:pt x="60" y="2"/>
                  </a:cubicBezTo>
                  <a:cubicBezTo>
                    <a:pt x="60" y="2"/>
                    <a:pt x="60" y="2"/>
                    <a:pt x="60" y="2"/>
                  </a:cubicBezTo>
                  <a:cubicBezTo>
                    <a:pt x="64" y="3"/>
                    <a:pt x="68" y="3"/>
                    <a:pt x="68" y="4"/>
                  </a:cubicBezTo>
                  <a:cubicBezTo>
                    <a:pt x="68" y="4"/>
                    <a:pt x="68" y="4"/>
                    <a:pt x="68" y="4"/>
                  </a:cubicBezTo>
                  <a:cubicBezTo>
                    <a:pt x="69" y="4"/>
                    <a:pt x="69" y="4"/>
                    <a:pt x="69" y="4"/>
                  </a:cubicBezTo>
                  <a:cubicBezTo>
                    <a:pt x="69" y="4"/>
                    <a:pt x="69" y="4"/>
                    <a:pt x="69" y="4"/>
                  </a:cubicBezTo>
                  <a:cubicBezTo>
                    <a:pt x="70" y="4"/>
                    <a:pt x="71" y="4"/>
                    <a:pt x="71" y="4"/>
                  </a:cubicBezTo>
                  <a:cubicBezTo>
                    <a:pt x="71" y="4"/>
                    <a:pt x="71" y="4"/>
                    <a:pt x="71" y="4"/>
                  </a:cubicBezTo>
                  <a:cubicBezTo>
                    <a:pt x="72" y="5"/>
                    <a:pt x="72" y="6"/>
                    <a:pt x="72" y="7"/>
                  </a:cubicBezTo>
                  <a:cubicBezTo>
                    <a:pt x="72" y="7"/>
                    <a:pt x="72" y="7"/>
                    <a:pt x="72" y="7"/>
                  </a:cubicBezTo>
                  <a:cubicBezTo>
                    <a:pt x="72" y="7"/>
                    <a:pt x="72" y="7"/>
                    <a:pt x="72" y="7"/>
                  </a:cubicBezTo>
                  <a:cubicBezTo>
                    <a:pt x="72" y="7"/>
                    <a:pt x="72" y="7"/>
                    <a:pt x="72" y="7"/>
                  </a:cubicBezTo>
                  <a:cubicBezTo>
                    <a:pt x="72" y="7"/>
                    <a:pt x="72" y="7"/>
                    <a:pt x="72" y="7"/>
                  </a:cubicBezTo>
                  <a:cubicBezTo>
                    <a:pt x="49" y="23"/>
                    <a:pt x="49" y="23"/>
                    <a:pt x="49" y="23"/>
                  </a:cubicBezTo>
                  <a:cubicBezTo>
                    <a:pt x="48" y="39"/>
                    <a:pt x="48" y="39"/>
                    <a:pt x="48" y="39"/>
                  </a:cubicBezTo>
                  <a:cubicBezTo>
                    <a:pt x="66" y="56"/>
                    <a:pt x="66" y="56"/>
                    <a:pt x="66" y="56"/>
                  </a:cubicBezTo>
                  <a:cubicBezTo>
                    <a:pt x="80" y="55"/>
                    <a:pt x="80" y="55"/>
                    <a:pt x="80" y="55"/>
                  </a:cubicBezTo>
                  <a:cubicBezTo>
                    <a:pt x="98" y="35"/>
                    <a:pt x="98" y="35"/>
                    <a:pt x="98" y="35"/>
                  </a:cubicBezTo>
                  <a:cubicBezTo>
                    <a:pt x="98" y="35"/>
                    <a:pt x="98" y="35"/>
                    <a:pt x="98" y="35"/>
                  </a:cubicBezTo>
                  <a:cubicBezTo>
                    <a:pt x="98" y="35"/>
                    <a:pt x="99" y="34"/>
                    <a:pt x="100" y="35"/>
                  </a:cubicBezTo>
                  <a:cubicBezTo>
                    <a:pt x="100" y="35"/>
                    <a:pt x="100" y="35"/>
                    <a:pt x="100" y="35"/>
                  </a:cubicBezTo>
                  <a:cubicBezTo>
                    <a:pt x="101" y="35"/>
                    <a:pt x="102" y="35"/>
                    <a:pt x="103" y="37"/>
                  </a:cubicBezTo>
                  <a:cubicBezTo>
                    <a:pt x="103" y="37"/>
                    <a:pt x="103" y="37"/>
                    <a:pt x="103" y="37"/>
                  </a:cubicBezTo>
                  <a:cubicBezTo>
                    <a:pt x="103" y="38"/>
                    <a:pt x="104" y="41"/>
                    <a:pt x="103" y="44"/>
                  </a:cubicBezTo>
                  <a:cubicBezTo>
                    <a:pt x="103" y="44"/>
                    <a:pt x="103" y="44"/>
                    <a:pt x="103" y="44"/>
                  </a:cubicBezTo>
                  <a:cubicBezTo>
                    <a:pt x="101" y="56"/>
                    <a:pt x="101" y="59"/>
                    <a:pt x="101" y="59"/>
                  </a:cubicBezTo>
                  <a:cubicBezTo>
                    <a:pt x="101" y="59"/>
                    <a:pt x="101" y="59"/>
                    <a:pt x="101" y="59"/>
                  </a:cubicBezTo>
                  <a:cubicBezTo>
                    <a:pt x="101" y="59"/>
                    <a:pt x="92" y="83"/>
                    <a:pt x="72" y="81"/>
                  </a:cubicBezTo>
                  <a:cubicBezTo>
                    <a:pt x="72" y="81"/>
                    <a:pt x="72" y="81"/>
                    <a:pt x="72" y="81"/>
                  </a:cubicBezTo>
                  <a:cubicBezTo>
                    <a:pt x="70" y="80"/>
                    <a:pt x="56" y="79"/>
                    <a:pt x="56" y="79"/>
                  </a:cubicBezTo>
                  <a:cubicBezTo>
                    <a:pt x="56" y="79"/>
                    <a:pt x="56" y="79"/>
                    <a:pt x="56" y="79"/>
                  </a:cubicBezTo>
                  <a:cubicBezTo>
                    <a:pt x="56" y="79"/>
                    <a:pt x="54" y="79"/>
                    <a:pt x="50" y="80"/>
                  </a:cubicBezTo>
                  <a:cubicBezTo>
                    <a:pt x="50" y="80"/>
                    <a:pt x="50" y="80"/>
                    <a:pt x="50" y="80"/>
                  </a:cubicBezTo>
                  <a:cubicBezTo>
                    <a:pt x="47" y="81"/>
                    <a:pt x="43" y="83"/>
                    <a:pt x="39" y="87"/>
                  </a:cubicBezTo>
                  <a:cubicBezTo>
                    <a:pt x="39" y="87"/>
                    <a:pt x="39" y="87"/>
                    <a:pt x="39" y="87"/>
                  </a:cubicBezTo>
                  <a:cubicBezTo>
                    <a:pt x="31" y="95"/>
                    <a:pt x="17" y="109"/>
                    <a:pt x="17" y="109"/>
                  </a:cubicBezTo>
                  <a:cubicBezTo>
                    <a:pt x="17" y="109"/>
                    <a:pt x="17" y="109"/>
                    <a:pt x="17" y="109"/>
                  </a:cubicBezTo>
                  <a:cubicBezTo>
                    <a:pt x="17" y="109"/>
                    <a:pt x="17" y="109"/>
                    <a:pt x="17" y="109"/>
                  </a:cubicBezTo>
                  <a:cubicBezTo>
                    <a:pt x="0" y="89"/>
                    <a:pt x="0" y="89"/>
                    <a:pt x="0"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12"/>
            <p:cNvSpPr>
              <a:spLocks/>
            </p:cNvSpPr>
            <p:nvPr/>
          </p:nvSpPr>
          <p:spPr bwMode="auto">
            <a:xfrm>
              <a:off x="4533901" y="2970212"/>
              <a:ext cx="392113" cy="412750"/>
            </a:xfrm>
            <a:custGeom>
              <a:avLst/>
              <a:gdLst>
                <a:gd name="T0" fmla="*/ 21 w 103"/>
                <a:gd name="T1" fmla="*/ 27 h 108"/>
                <a:gd name="T2" fmla="*/ 24 w 103"/>
                <a:gd name="T3" fmla="*/ 53 h 108"/>
                <a:gd name="T4" fmla="*/ 24 w 103"/>
                <a:gd name="T5" fmla="*/ 53 h 108"/>
                <a:gd name="T6" fmla="*/ 24 w 103"/>
                <a:gd name="T7" fmla="*/ 56 h 108"/>
                <a:gd name="T8" fmla="*/ 24 w 103"/>
                <a:gd name="T9" fmla="*/ 56 h 108"/>
                <a:gd name="T10" fmla="*/ 16 w 103"/>
                <a:gd name="T11" fmla="*/ 72 h 108"/>
                <a:gd name="T12" fmla="*/ 16 w 103"/>
                <a:gd name="T13" fmla="*/ 72 h 108"/>
                <a:gd name="T14" fmla="*/ 0 w 103"/>
                <a:gd name="T15" fmla="*/ 89 h 108"/>
                <a:gd name="T16" fmla="*/ 16 w 103"/>
                <a:gd name="T17" fmla="*/ 108 h 108"/>
                <a:gd name="T18" fmla="*/ 38 w 103"/>
                <a:gd name="T19" fmla="*/ 86 h 108"/>
                <a:gd name="T20" fmla="*/ 38 w 103"/>
                <a:gd name="T21" fmla="*/ 86 h 108"/>
                <a:gd name="T22" fmla="*/ 55 w 103"/>
                <a:gd name="T23" fmla="*/ 78 h 108"/>
                <a:gd name="T24" fmla="*/ 55 w 103"/>
                <a:gd name="T25" fmla="*/ 78 h 108"/>
                <a:gd name="T26" fmla="*/ 71 w 103"/>
                <a:gd name="T27" fmla="*/ 80 h 108"/>
                <a:gd name="T28" fmla="*/ 71 w 103"/>
                <a:gd name="T29" fmla="*/ 80 h 108"/>
                <a:gd name="T30" fmla="*/ 93 w 103"/>
                <a:gd name="T31" fmla="*/ 70 h 108"/>
                <a:gd name="T32" fmla="*/ 93 w 103"/>
                <a:gd name="T33" fmla="*/ 70 h 108"/>
                <a:gd name="T34" fmla="*/ 99 w 103"/>
                <a:gd name="T35" fmla="*/ 59 h 108"/>
                <a:gd name="T36" fmla="*/ 99 w 103"/>
                <a:gd name="T37" fmla="*/ 59 h 108"/>
                <a:gd name="T38" fmla="*/ 102 w 103"/>
                <a:gd name="T39" fmla="*/ 44 h 108"/>
                <a:gd name="T40" fmla="*/ 102 w 103"/>
                <a:gd name="T41" fmla="*/ 44 h 108"/>
                <a:gd name="T42" fmla="*/ 99 w 103"/>
                <a:gd name="T43" fmla="*/ 35 h 108"/>
                <a:gd name="T44" fmla="*/ 99 w 103"/>
                <a:gd name="T45" fmla="*/ 35 h 108"/>
                <a:gd name="T46" fmla="*/ 97 w 103"/>
                <a:gd name="T47" fmla="*/ 35 h 108"/>
                <a:gd name="T48" fmla="*/ 97 w 103"/>
                <a:gd name="T49" fmla="*/ 35 h 108"/>
                <a:gd name="T50" fmla="*/ 79 w 103"/>
                <a:gd name="T51" fmla="*/ 55 h 108"/>
                <a:gd name="T52" fmla="*/ 65 w 103"/>
                <a:gd name="T53" fmla="*/ 57 h 108"/>
                <a:gd name="T54" fmla="*/ 46 w 103"/>
                <a:gd name="T55" fmla="*/ 39 h 108"/>
                <a:gd name="T56" fmla="*/ 47 w 103"/>
                <a:gd name="T57" fmla="*/ 23 h 108"/>
                <a:gd name="T58" fmla="*/ 70 w 103"/>
                <a:gd name="T59" fmla="*/ 7 h 108"/>
                <a:gd name="T60" fmla="*/ 70 w 103"/>
                <a:gd name="T61" fmla="*/ 7 h 108"/>
                <a:gd name="T62" fmla="*/ 70 w 103"/>
                <a:gd name="T63" fmla="*/ 7 h 108"/>
                <a:gd name="T64" fmla="*/ 68 w 103"/>
                <a:gd name="T65" fmla="*/ 4 h 108"/>
                <a:gd name="T66" fmla="*/ 68 w 103"/>
                <a:gd name="T67" fmla="*/ 4 h 108"/>
                <a:gd name="T68" fmla="*/ 67 w 103"/>
                <a:gd name="T69" fmla="*/ 4 h 108"/>
                <a:gd name="T70" fmla="*/ 67 w 103"/>
                <a:gd name="T71" fmla="*/ 4 h 108"/>
                <a:gd name="T72" fmla="*/ 67 w 103"/>
                <a:gd name="T73" fmla="*/ 4 h 108"/>
                <a:gd name="T74" fmla="*/ 67 w 103"/>
                <a:gd name="T75" fmla="*/ 4 h 108"/>
                <a:gd name="T76" fmla="*/ 59 w 103"/>
                <a:gd name="T77" fmla="*/ 2 h 108"/>
                <a:gd name="T78" fmla="*/ 59 w 103"/>
                <a:gd name="T79" fmla="*/ 2 h 108"/>
                <a:gd name="T80" fmla="*/ 55 w 103"/>
                <a:gd name="T81" fmla="*/ 2 h 108"/>
                <a:gd name="T82" fmla="*/ 55 w 103"/>
                <a:gd name="T83" fmla="*/ 2 h 108"/>
                <a:gd name="T84" fmla="*/ 28 w 103"/>
                <a:gd name="T85" fmla="*/ 10 h 108"/>
                <a:gd name="T86" fmla="*/ 28 w 103"/>
                <a:gd name="T87" fmla="*/ 10 h 108"/>
                <a:gd name="T88" fmla="*/ 22 w 103"/>
                <a:gd name="T89" fmla="*/ 21 h 108"/>
                <a:gd name="T90" fmla="*/ 22 w 103"/>
                <a:gd name="T91" fmla="*/ 21 h 108"/>
                <a:gd name="T92" fmla="*/ 22 w 103"/>
                <a:gd name="T93" fmla="*/ 21 h 108"/>
                <a:gd name="T94" fmla="*/ 22 w 103"/>
                <a:gd name="T95" fmla="*/ 21 h 108"/>
                <a:gd name="T96" fmla="*/ 21 w 103"/>
                <a:gd name="T97" fmla="*/ 2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 h="108">
                  <a:moveTo>
                    <a:pt x="21" y="27"/>
                  </a:moveTo>
                  <a:cubicBezTo>
                    <a:pt x="20" y="35"/>
                    <a:pt x="22" y="47"/>
                    <a:pt x="24" y="53"/>
                  </a:cubicBezTo>
                  <a:cubicBezTo>
                    <a:pt x="24" y="53"/>
                    <a:pt x="24" y="53"/>
                    <a:pt x="24" y="53"/>
                  </a:cubicBezTo>
                  <a:cubicBezTo>
                    <a:pt x="24" y="54"/>
                    <a:pt x="24" y="55"/>
                    <a:pt x="24" y="56"/>
                  </a:cubicBezTo>
                  <a:cubicBezTo>
                    <a:pt x="24" y="56"/>
                    <a:pt x="24" y="56"/>
                    <a:pt x="24" y="56"/>
                  </a:cubicBezTo>
                  <a:cubicBezTo>
                    <a:pt x="23" y="62"/>
                    <a:pt x="16" y="72"/>
                    <a:pt x="16" y="72"/>
                  </a:cubicBezTo>
                  <a:cubicBezTo>
                    <a:pt x="16" y="72"/>
                    <a:pt x="16" y="72"/>
                    <a:pt x="16" y="72"/>
                  </a:cubicBezTo>
                  <a:cubicBezTo>
                    <a:pt x="0" y="89"/>
                    <a:pt x="0" y="89"/>
                    <a:pt x="0" y="89"/>
                  </a:cubicBezTo>
                  <a:cubicBezTo>
                    <a:pt x="16" y="108"/>
                    <a:pt x="16" y="108"/>
                    <a:pt x="16" y="108"/>
                  </a:cubicBezTo>
                  <a:cubicBezTo>
                    <a:pt x="17" y="107"/>
                    <a:pt x="30" y="94"/>
                    <a:pt x="38" y="86"/>
                  </a:cubicBezTo>
                  <a:cubicBezTo>
                    <a:pt x="38" y="86"/>
                    <a:pt x="38" y="86"/>
                    <a:pt x="38" y="86"/>
                  </a:cubicBezTo>
                  <a:cubicBezTo>
                    <a:pt x="45" y="78"/>
                    <a:pt x="55" y="78"/>
                    <a:pt x="55" y="78"/>
                  </a:cubicBezTo>
                  <a:cubicBezTo>
                    <a:pt x="55" y="78"/>
                    <a:pt x="55" y="78"/>
                    <a:pt x="55" y="78"/>
                  </a:cubicBezTo>
                  <a:cubicBezTo>
                    <a:pt x="55" y="78"/>
                    <a:pt x="69" y="80"/>
                    <a:pt x="71" y="80"/>
                  </a:cubicBezTo>
                  <a:cubicBezTo>
                    <a:pt x="71" y="80"/>
                    <a:pt x="71" y="80"/>
                    <a:pt x="71" y="80"/>
                  </a:cubicBezTo>
                  <a:cubicBezTo>
                    <a:pt x="81" y="81"/>
                    <a:pt x="88" y="76"/>
                    <a:pt x="93" y="70"/>
                  </a:cubicBezTo>
                  <a:cubicBezTo>
                    <a:pt x="93" y="70"/>
                    <a:pt x="93" y="70"/>
                    <a:pt x="93" y="70"/>
                  </a:cubicBezTo>
                  <a:cubicBezTo>
                    <a:pt x="97" y="65"/>
                    <a:pt x="99" y="59"/>
                    <a:pt x="99" y="59"/>
                  </a:cubicBezTo>
                  <a:cubicBezTo>
                    <a:pt x="99" y="59"/>
                    <a:pt x="99" y="59"/>
                    <a:pt x="99" y="59"/>
                  </a:cubicBezTo>
                  <a:cubicBezTo>
                    <a:pt x="99" y="59"/>
                    <a:pt x="100" y="56"/>
                    <a:pt x="102" y="44"/>
                  </a:cubicBezTo>
                  <a:cubicBezTo>
                    <a:pt x="102" y="44"/>
                    <a:pt x="102" y="44"/>
                    <a:pt x="102" y="44"/>
                  </a:cubicBezTo>
                  <a:cubicBezTo>
                    <a:pt x="103" y="37"/>
                    <a:pt x="100" y="35"/>
                    <a:pt x="99" y="35"/>
                  </a:cubicBezTo>
                  <a:cubicBezTo>
                    <a:pt x="99" y="35"/>
                    <a:pt x="99" y="35"/>
                    <a:pt x="99" y="35"/>
                  </a:cubicBezTo>
                  <a:cubicBezTo>
                    <a:pt x="98" y="35"/>
                    <a:pt x="97" y="35"/>
                    <a:pt x="97" y="35"/>
                  </a:cubicBezTo>
                  <a:cubicBezTo>
                    <a:pt x="97" y="35"/>
                    <a:pt x="97" y="35"/>
                    <a:pt x="97" y="35"/>
                  </a:cubicBezTo>
                  <a:cubicBezTo>
                    <a:pt x="79" y="55"/>
                    <a:pt x="79" y="55"/>
                    <a:pt x="79" y="55"/>
                  </a:cubicBezTo>
                  <a:cubicBezTo>
                    <a:pt x="65" y="57"/>
                    <a:pt x="65" y="57"/>
                    <a:pt x="65" y="57"/>
                  </a:cubicBezTo>
                  <a:cubicBezTo>
                    <a:pt x="46" y="39"/>
                    <a:pt x="46" y="39"/>
                    <a:pt x="46" y="39"/>
                  </a:cubicBezTo>
                  <a:cubicBezTo>
                    <a:pt x="47" y="23"/>
                    <a:pt x="47" y="23"/>
                    <a:pt x="47" y="23"/>
                  </a:cubicBezTo>
                  <a:cubicBezTo>
                    <a:pt x="70" y="7"/>
                    <a:pt x="70" y="7"/>
                    <a:pt x="70" y="7"/>
                  </a:cubicBezTo>
                  <a:cubicBezTo>
                    <a:pt x="70" y="7"/>
                    <a:pt x="70" y="7"/>
                    <a:pt x="70" y="7"/>
                  </a:cubicBezTo>
                  <a:cubicBezTo>
                    <a:pt x="70" y="7"/>
                    <a:pt x="70" y="7"/>
                    <a:pt x="70" y="7"/>
                  </a:cubicBezTo>
                  <a:cubicBezTo>
                    <a:pt x="71" y="5"/>
                    <a:pt x="69" y="4"/>
                    <a:pt x="68" y="4"/>
                  </a:cubicBezTo>
                  <a:cubicBezTo>
                    <a:pt x="68" y="4"/>
                    <a:pt x="68" y="4"/>
                    <a:pt x="68" y="4"/>
                  </a:cubicBezTo>
                  <a:cubicBezTo>
                    <a:pt x="68" y="4"/>
                    <a:pt x="67" y="4"/>
                    <a:pt x="67" y="4"/>
                  </a:cubicBezTo>
                  <a:cubicBezTo>
                    <a:pt x="67" y="4"/>
                    <a:pt x="67" y="4"/>
                    <a:pt x="67" y="4"/>
                  </a:cubicBezTo>
                  <a:cubicBezTo>
                    <a:pt x="67" y="4"/>
                    <a:pt x="67" y="4"/>
                    <a:pt x="67" y="4"/>
                  </a:cubicBezTo>
                  <a:cubicBezTo>
                    <a:pt x="67" y="4"/>
                    <a:pt x="67" y="4"/>
                    <a:pt x="67" y="4"/>
                  </a:cubicBezTo>
                  <a:cubicBezTo>
                    <a:pt x="67" y="4"/>
                    <a:pt x="64" y="3"/>
                    <a:pt x="59" y="2"/>
                  </a:cubicBezTo>
                  <a:cubicBezTo>
                    <a:pt x="59" y="2"/>
                    <a:pt x="59" y="2"/>
                    <a:pt x="59" y="2"/>
                  </a:cubicBezTo>
                  <a:cubicBezTo>
                    <a:pt x="57" y="2"/>
                    <a:pt x="56" y="2"/>
                    <a:pt x="55" y="2"/>
                  </a:cubicBezTo>
                  <a:cubicBezTo>
                    <a:pt x="55" y="2"/>
                    <a:pt x="55" y="2"/>
                    <a:pt x="55" y="2"/>
                  </a:cubicBezTo>
                  <a:cubicBezTo>
                    <a:pt x="40" y="0"/>
                    <a:pt x="32" y="5"/>
                    <a:pt x="28" y="10"/>
                  </a:cubicBezTo>
                  <a:cubicBezTo>
                    <a:pt x="28" y="10"/>
                    <a:pt x="28" y="10"/>
                    <a:pt x="28" y="10"/>
                  </a:cubicBezTo>
                  <a:cubicBezTo>
                    <a:pt x="23" y="15"/>
                    <a:pt x="22" y="21"/>
                    <a:pt x="22" y="21"/>
                  </a:cubicBezTo>
                  <a:cubicBezTo>
                    <a:pt x="22" y="21"/>
                    <a:pt x="22" y="21"/>
                    <a:pt x="22" y="21"/>
                  </a:cubicBezTo>
                  <a:cubicBezTo>
                    <a:pt x="22" y="21"/>
                    <a:pt x="22" y="21"/>
                    <a:pt x="22" y="21"/>
                  </a:cubicBezTo>
                  <a:cubicBezTo>
                    <a:pt x="22" y="21"/>
                    <a:pt x="22" y="21"/>
                    <a:pt x="22" y="21"/>
                  </a:cubicBezTo>
                  <a:cubicBezTo>
                    <a:pt x="22" y="21"/>
                    <a:pt x="22" y="22"/>
                    <a:pt x="2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13"/>
            <p:cNvSpPr>
              <a:spLocks/>
            </p:cNvSpPr>
            <p:nvPr/>
          </p:nvSpPr>
          <p:spPr bwMode="auto">
            <a:xfrm>
              <a:off x="4198938" y="3286125"/>
              <a:ext cx="422275" cy="427038"/>
            </a:xfrm>
            <a:custGeom>
              <a:avLst/>
              <a:gdLst>
                <a:gd name="T0" fmla="*/ 111 w 111"/>
                <a:gd name="T1" fmla="*/ 18 h 112"/>
                <a:gd name="T2" fmla="*/ 21 w 111"/>
                <a:gd name="T3" fmla="*/ 108 h 112"/>
                <a:gd name="T4" fmla="*/ 6 w 111"/>
                <a:gd name="T5" fmla="*/ 105 h 112"/>
                <a:gd name="T6" fmla="*/ 6 w 111"/>
                <a:gd name="T7" fmla="*/ 105 h 112"/>
                <a:gd name="T8" fmla="*/ 3 w 111"/>
                <a:gd name="T9" fmla="*/ 90 h 112"/>
                <a:gd name="T10" fmla="*/ 93 w 111"/>
                <a:gd name="T11" fmla="*/ 0 h 112"/>
                <a:gd name="T12" fmla="*/ 111 w 111"/>
                <a:gd name="T13" fmla="*/ 18 h 112"/>
              </a:gdLst>
              <a:ahLst/>
              <a:cxnLst>
                <a:cxn ang="0">
                  <a:pos x="T0" y="T1"/>
                </a:cxn>
                <a:cxn ang="0">
                  <a:pos x="T2" y="T3"/>
                </a:cxn>
                <a:cxn ang="0">
                  <a:pos x="T4" y="T5"/>
                </a:cxn>
                <a:cxn ang="0">
                  <a:pos x="T6" y="T7"/>
                </a:cxn>
                <a:cxn ang="0">
                  <a:pos x="T8" y="T9"/>
                </a:cxn>
                <a:cxn ang="0">
                  <a:pos x="T10" y="T11"/>
                </a:cxn>
                <a:cxn ang="0">
                  <a:pos x="T12" y="T13"/>
                </a:cxn>
              </a:cxnLst>
              <a:rect l="0" t="0" r="r" b="b"/>
              <a:pathLst>
                <a:path w="111" h="112">
                  <a:moveTo>
                    <a:pt x="111" y="18"/>
                  </a:moveTo>
                  <a:cubicBezTo>
                    <a:pt x="21" y="108"/>
                    <a:pt x="21" y="108"/>
                    <a:pt x="21" y="108"/>
                  </a:cubicBezTo>
                  <a:cubicBezTo>
                    <a:pt x="18" y="112"/>
                    <a:pt x="11" y="110"/>
                    <a:pt x="6" y="105"/>
                  </a:cubicBezTo>
                  <a:cubicBezTo>
                    <a:pt x="6" y="105"/>
                    <a:pt x="6" y="105"/>
                    <a:pt x="6" y="105"/>
                  </a:cubicBezTo>
                  <a:cubicBezTo>
                    <a:pt x="1" y="100"/>
                    <a:pt x="0" y="94"/>
                    <a:pt x="3" y="90"/>
                  </a:cubicBezTo>
                  <a:cubicBezTo>
                    <a:pt x="93" y="0"/>
                    <a:pt x="93" y="0"/>
                    <a:pt x="93" y="0"/>
                  </a:cubicBezTo>
                  <a:cubicBezTo>
                    <a:pt x="97" y="4"/>
                    <a:pt x="106" y="13"/>
                    <a:pt x="11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14"/>
            <p:cNvSpPr>
              <a:spLocks/>
            </p:cNvSpPr>
            <p:nvPr/>
          </p:nvSpPr>
          <p:spPr bwMode="auto">
            <a:xfrm>
              <a:off x="4548188" y="3328988"/>
              <a:ext cx="427038" cy="403225"/>
            </a:xfrm>
            <a:custGeom>
              <a:avLst/>
              <a:gdLst>
                <a:gd name="T0" fmla="*/ 68 w 112"/>
                <a:gd name="T1" fmla="*/ 41 h 106"/>
                <a:gd name="T2" fmla="*/ 103 w 112"/>
                <a:gd name="T3" fmla="*/ 96 h 106"/>
                <a:gd name="T4" fmla="*/ 41 w 112"/>
                <a:gd name="T5" fmla="*/ 64 h 106"/>
                <a:gd name="T6" fmla="*/ 9 w 112"/>
                <a:gd name="T7" fmla="*/ 9 h 106"/>
                <a:gd name="T8" fmla="*/ 68 w 112"/>
                <a:gd name="T9" fmla="*/ 41 h 106"/>
              </a:gdLst>
              <a:ahLst/>
              <a:cxnLst>
                <a:cxn ang="0">
                  <a:pos x="T0" y="T1"/>
                </a:cxn>
                <a:cxn ang="0">
                  <a:pos x="T2" y="T3"/>
                </a:cxn>
                <a:cxn ang="0">
                  <a:pos x="T4" y="T5"/>
                </a:cxn>
                <a:cxn ang="0">
                  <a:pos x="T6" y="T7"/>
                </a:cxn>
                <a:cxn ang="0">
                  <a:pos x="T8" y="T9"/>
                </a:cxn>
              </a:cxnLst>
              <a:rect l="0" t="0" r="r" b="b"/>
              <a:pathLst>
                <a:path w="112" h="106">
                  <a:moveTo>
                    <a:pt x="68" y="41"/>
                  </a:moveTo>
                  <a:cubicBezTo>
                    <a:pt x="92" y="47"/>
                    <a:pt x="112" y="86"/>
                    <a:pt x="103" y="96"/>
                  </a:cubicBezTo>
                  <a:cubicBezTo>
                    <a:pt x="94" y="106"/>
                    <a:pt x="51" y="87"/>
                    <a:pt x="41" y="64"/>
                  </a:cubicBezTo>
                  <a:cubicBezTo>
                    <a:pt x="15" y="40"/>
                    <a:pt x="0" y="19"/>
                    <a:pt x="9" y="9"/>
                  </a:cubicBezTo>
                  <a:cubicBezTo>
                    <a:pt x="17" y="0"/>
                    <a:pt x="42" y="17"/>
                    <a:pt x="6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1" name="Freeform 15"/>
            <p:cNvSpPr>
              <a:spLocks/>
            </p:cNvSpPr>
            <p:nvPr/>
          </p:nvSpPr>
          <p:spPr bwMode="auto">
            <a:xfrm>
              <a:off x="4179888" y="3008313"/>
              <a:ext cx="436563" cy="388938"/>
            </a:xfrm>
            <a:custGeom>
              <a:avLst/>
              <a:gdLst>
                <a:gd name="T0" fmla="*/ 0 w 115"/>
                <a:gd name="T1" fmla="*/ 11 h 102"/>
                <a:gd name="T2" fmla="*/ 9 w 115"/>
                <a:gd name="T3" fmla="*/ 0 h 102"/>
                <a:gd name="T4" fmla="*/ 28 w 115"/>
                <a:gd name="T5" fmla="*/ 6 h 102"/>
                <a:gd name="T6" fmla="*/ 36 w 115"/>
                <a:gd name="T7" fmla="*/ 23 h 102"/>
                <a:gd name="T8" fmla="*/ 111 w 115"/>
                <a:gd name="T9" fmla="*/ 88 h 102"/>
                <a:gd name="T10" fmla="*/ 112 w 115"/>
                <a:gd name="T11" fmla="*/ 99 h 102"/>
                <a:gd name="T12" fmla="*/ 101 w 115"/>
                <a:gd name="T13" fmla="*/ 99 h 102"/>
                <a:gd name="T14" fmla="*/ 26 w 115"/>
                <a:gd name="T15" fmla="*/ 34 h 102"/>
                <a:gd name="T16" fmla="*/ 8 w 115"/>
                <a:gd name="T17" fmla="*/ 28 h 102"/>
                <a:gd name="T18" fmla="*/ 0 w 115"/>
                <a:gd name="T19" fmla="*/ 1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02">
                  <a:moveTo>
                    <a:pt x="0" y="11"/>
                  </a:moveTo>
                  <a:cubicBezTo>
                    <a:pt x="9" y="0"/>
                    <a:pt x="9" y="0"/>
                    <a:pt x="9" y="0"/>
                  </a:cubicBezTo>
                  <a:cubicBezTo>
                    <a:pt x="28" y="6"/>
                    <a:pt x="28" y="6"/>
                    <a:pt x="28" y="6"/>
                  </a:cubicBezTo>
                  <a:cubicBezTo>
                    <a:pt x="36" y="23"/>
                    <a:pt x="36" y="23"/>
                    <a:pt x="36" y="23"/>
                  </a:cubicBezTo>
                  <a:cubicBezTo>
                    <a:pt x="111" y="88"/>
                    <a:pt x="111" y="88"/>
                    <a:pt x="111" y="88"/>
                  </a:cubicBezTo>
                  <a:cubicBezTo>
                    <a:pt x="115" y="91"/>
                    <a:pt x="115" y="96"/>
                    <a:pt x="112" y="99"/>
                  </a:cubicBezTo>
                  <a:cubicBezTo>
                    <a:pt x="110" y="102"/>
                    <a:pt x="105" y="102"/>
                    <a:pt x="101" y="99"/>
                  </a:cubicBezTo>
                  <a:cubicBezTo>
                    <a:pt x="26" y="34"/>
                    <a:pt x="26" y="34"/>
                    <a:pt x="26" y="34"/>
                  </a:cubicBezTo>
                  <a:cubicBezTo>
                    <a:pt x="8" y="28"/>
                    <a:pt x="8" y="28"/>
                    <a:pt x="8" y="28"/>
                  </a:cubicBez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942188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30</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a:xfrm>
            <a:off x="3021408" y="179619"/>
            <a:ext cx="5794745" cy="764482"/>
          </a:xfrm>
        </p:spPr>
        <p:txBody>
          <a:bodyPr/>
          <a:lstStyle/>
          <a:p>
            <a:r>
              <a:rPr lang="lv-LV" dirty="0"/>
              <a:t>Latvijas Centrālā daļa</a:t>
            </a:r>
          </a:p>
        </p:txBody>
      </p:sp>
      <p:cxnSp>
        <p:nvCxnSpPr>
          <p:cNvPr id="5" name="Shape 217"/>
          <p:cNvCxnSpPr/>
          <p:nvPr/>
        </p:nvCxnSpPr>
        <p:spPr>
          <a:xfrm>
            <a:off x="1318271" y="3641616"/>
            <a:ext cx="9648000" cy="0"/>
          </a:xfrm>
          <a:prstGeom prst="straightConnector1">
            <a:avLst/>
          </a:prstGeom>
          <a:noFill/>
          <a:ln w="19050" cap="flat" cmpd="sng">
            <a:solidFill>
              <a:schemeClr val="dk2"/>
            </a:solidFill>
            <a:prstDash val="solid"/>
            <a:miter/>
            <a:headEnd type="none" w="med" len="med"/>
            <a:tailEnd type="none" w="med" len="med"/>
          </a:ln>
        </p:spPr>
      </p:cxnSp>
      <p:sp>
        <p:nvSpPr>
          <p:cNvPr id="6" name="Shape 218"/>
          <p:cNvSpPr/>
          <p:nvPr/>
        </p:nvSpPr>
        <p:spPr>
          <a:xfrm>
            <a:off x="7677685" y="3557166"/>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7" name="Shape 219"/>
          <p:cNvSpPr/>
          <p:nvPr/>
        </p:nvSpPr>
        <p:spPr>
          <a:xfrm>
            <a:off x="3828856" y="3543422"/>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8" name="Shape 220"/>
          <p:cNvSpPr/>
          <p:nvPr/>
        </p:nvSpPr>
        <p:spPr>
          <a:xfrm>
            <a:off x="5088605" y="3543422"/>
            <a:ext cx="179999" cy="179999"/>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9" name="Shape 221"/>
          <p:cNvSpPr/>
          <p:nvPr/>
        </p:nvSpPr>
        <p:spPr>
          <a:xfrm>
            <a:off x="6197858" y="3543422"/>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10" name="Shape 222"/>
          <p:cNvSpPr/>
          <p:nvPr/>
        </p:nvSpPr>
        <p:spPr>
          <a:xfrm>
            <a:off x="9660314" y="3549246"/>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11" name="Shape 223"/>
          <p:cNvCxnSpPr/>
          <p:nvPr/>
        </p:nvCxnSpPr>
        <p:spPr>
          <a:xfrm>
            <a:off x="7767685" y="3737165"/>
            <a:ext cx="0" cy="240001"/>
          </a:xfrm>
          <a:prstGeom prst="straightConnector1">
            <a:avLst/>
          </a:prstGeom>
          <a:noFill/>
          <a:ln w="19050" cap="flat" cmpd="sng">
            <a:solidFill>
              <a:schemeClr val="accent1"/>
            </a:solidFill>
            <a:prstDash val="solid"/>
            <a:miter/>
            <a:headEnd type="none" w="med" len="med"/>
            <a:tailEnd type="none" w="med" len="med"/>
          </a:ln>
        </p:spPr>
      </p:cxnSp>
      <p:cxnSp>
        <p:nvCxnSpPr>
          <p:cNvPr id="12" name="Shape 224"/>
          <p:cNvCxnSpPr>
            <a:endCxn id="7" idx="0"/>
          </p:cNvCxnSpPr>
          <p:nvPr/>
        </p:nvCxnSpPr>
        <p:spPr>
          <a:xfrm>
            <a:off x="3918856" y="3219122"/>
            <a:ext cx="0" cy="324299"/>
          </a:xfrm>
          <a:prstGeom prst="straightConnector1">
            <a:avLst/>
          </a:prstGeom>
          <a:noFill/>
          <a:ln w="19050" cap="flat" cmpd="sng">
            <a:solidFill>
              <a:schemeClr val="accent3"/>
            </a:solidFill>
            <a:prstDash val="solid"/>
            <a:miter/>
            <a:headEnd type="none" w="med" len="med"/>
            <a:tailEnd type="none" w="med" len="med"/>
          </a:ln>
        </p:spPr>
      </p:cxnSp>
      <p:cxnSp>
        <p:nvCxnSpPr>
          <p:cNvPr id="13" name="Shape 225"/>
          <p:cNvCxnSpPr>
            <a:stCxn id="8" idx="4"/>
          </p:cNvCxnSpPr>
          <p:nvPr/>
        </p:nvCxnSpPr>
        <p:spPr>
          <a:xfrm>
            <a:off x="5178605" y="3723422"/>
            <a:ext cx="0" cy="240000"/>
          </a:xfrm>
          <a:prstGeom prst="straightConnector1">
            <a:avLst/>
          </a:prstGeom>
          <a:noFill/>
          <a:ln w="19050" cap="flat" cmpd="sng">
            <a:solidFill>
              <a:schemeClr val="lt2"/>
            </a:solidFill>
            <a:prstDash val="solid"/>
            <a:miter/>
            <a:headEnd type="none" w="med" len="med"/>
            <a:tailEnd type="none" w="med" len="med"/>
          </a:ln>
        </p:spPr>
      </p:cxnSp>
      <p:cxnSp>
        <p:nvCxnSpPr>
          <p:cNvPr id="14" name="Shape 226"/>
          <p:cNvCxnSpPr>
            <a:endCxn id="9" idx="0"/>
          </p:cNvCxnSpPr>
          <p:nvPr/>
        </p:nvCxnSpPr>
        <p:spPr>
          <a:xfrm>
            <a:off x="6287858" y="3219122"/>
            <a:ext cx="0" cy="324299"/>
          </a:xfrm>
          <a:prstGeom prst="straightConnector1">
            <a:avLst/>
          </a:prstGeom>
          <a:noFill/>
          <a:ln w="19050" cap="flat" cmpd="sng">
            <a:solidFill>
              <a:schemeClr val="accent1"/>
            </a:solidFill>
            <a:prstDash val="solid"/>
            <a:miter/>
            <a:headEnd type="none" w="med" len="med"/>
            <a:tailEnd type="none" w="med" len="med"/>
          </a:ln>
        </p:spPr>
      </p:cxnSp>
      <p:cxnSp>
        <p:nvCxnSpPr>
          <p:cNvPr id="15" name="Shape 227"/>
          <p:cNvCxnSpPr>
            <a:stCxn id="10" idx="4"/>
          </p:cNvCxnSpPr>
          <p:nvPr/>
        </p:nvCxnSpPr>
        <p:spPr>
          <a:xfrm>
            <a:off x="9750314" y="3729246"/>
            <a:ext cx="0" cy="251400"/>
          </a:xfrm>
          <a:prstGeom prst="straightConnector1">
            <a:avLst/>
          </a:prstGeom>
          <a:noFill/>
          <a:ln w="19050" cap="flat" cmpd="sng">
            <a:solidFill>
              <a:schemeClr val="accent3"/>
            </a:solidFill>
            <a:prstDash val="solid"/>
            <a:miter/>
            <a:headEnd type="none" w="med" len="med"/>
            <a:tailEnd type="none" w="med" len="med"/>
          </a:ln>
        </p:spPr>
      </p:cxnSp>
      <p:sp>
        <p:nvSpPr>
          <p:cNvPr id="16" name="Shape 228"/>
          <p:cNvSpPr/>
          <p:nvPr/>
        </p:nvSpPr>
        <p:spPr>
          <a:xfrm>
            <a:off x="7497685" y="3977198"/>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17" name="Shape 229"/>
          <p:cNvGrpSpPr/>
          <p:nvPr/>
        </p:nvGrpSpPr>
        <p:grpSpPr>
          <a:xfrm>
            <a:off x="7605347" y="4060698"/>
            <a:ext cx="302816" cy="365880"/>
            <a:chOff x="3563937" y="719137"/>
            <a:chExt cx="960437" cy="1160462"/>
          </a:xfrm>
        </p:grpSpPr>
        <p:sp>
          <p:nvSpPr>
            <p:cNvPr id="18" name="Shape 230"/>
            <p:cNvSpPr/>
            <p:nvPr/>
          </p:nvSpPr>
          <p:spPr>
            <a:xfrm>
              <a:off x="3563937" y="719137"/>
              <a:ext cx="763587" cy="987425"/>
            </a:xfrm>
            <a:custGeom>
              <a:avLst/>
              <a:gdLst/>
              <a:ahLst/>
              <a:cxnLst/>
              <a:rect l="0" t="0" r="0" b="0"/>
              <a:pathLst>
                <a:path w="120000" h="120000" extrusionOk="0">
                  <a:moveTo>
                    <a:pt x="120000" y="101093"/>
                  </a:moveTo>
                  <a:lnTo>
                    <a:pt x="120000" y="0"/>
                  </a:lnTo>
                  <a:lnTo>
                    <a:pt x="0" y="0"/>
                  </a:lnTo>
                  <a:lnTo>
                    <a:pt x="0" y="120000"/>
                  </a:lnTo>
                  <a:lnTo>
                    <a:pt x="95550" y="120000"/>
                  </a:lnTo>
                  <a:lnTo>
                    <a:pt x="120000" y="101093"/>
                  </a:lnTo>
                  <a:close/>
                  <a:moveTo>
                    <a:pt x="96548" y="101672"/>
                  </a:moveTo>
                  <a:lnTo>
                    <a:pt x="109521" y="101672"/>
                  </a:lnTo>
                  <a:lnTo>
                    <a:pt x="96548" y="111704"/>
                  </a:lnTo>
                  <a:lnTo>
                    <a:pt x="96548" y="101672"/>
                  </a:lnTo>
                  <a:close/>
                  <a:moveTo>
                    <a:pt x="6985" y="5401"/>
                  </a:moveTo>
                  <a:lnTo>
                    <a:pt x="113014" y="5401"/>
                  </a:lnTo>
                  <a:lnTo>
                    <a:pt x="113014" y="96270"/>
                  </a:lnTo>
                  <a:lnTo>
                    <a:pt x="89563" y="96270"/>
                  </a:lnTo>
                  <a:lnTo>
                    <a:pt x="89563" y="114598"/>
                  </a:lnTo>
                  <a:lnTo>
                    <a:pt x="6985" y="114598"/>
                  </a:lnTo>
                  <a:lnTo>
                    <a:pt x="6985" y="540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19" name="Shape 231"/>
            <p:cNvSpPr/>
            <p:nvPr/>
          </p:nvSpPr>
          <p:spPr>
            <a:xfrm>
              <a:off x="3763962" y="898525"/>
              <a:ext cx="760412" cy="981074"/>
            </a:xfrm>
            <a:custGeom>
              <a:avLst/>
              <a:gdLst/>
              <a:ahLst/>
              <a:cxnLst/>
              <a:rect l="0" t="0" r="0" b="0"/>
              <a:pathLst>
                <a:path w="120000" h="120000" extrusionOk="0">
                  <a:moveTo>
                    <a:pt x="93695" y="0"/>
                  </a:moveTo>
                  <a:lnTo>
                    <a:pt x="93695" y="5436"/>
                  </a:lnTo>
                  <a:lnTo>
                    <a:pt x="112985" y="5436"/>
                  </a:lnTo>
                  <a:lnTo>
                    <a:pt x="112985" y="96310"/>
                  </a:lnTo>
                  <a:lnTo>
                    <a:pt x="89686" y="96310"/>
                  </a:lnTo>
                  <a:lnTo>
                    <a:pt x="89686" y="114563"/>
                  </a:lnTo>
                  <a:lnTo>
                    <a:pt x="7014" y="114563"/>
                  </a:lnTo>
                  <a:lnTo>
                    <a:pt x="7014" y="102524"/>
                  </a:lnTo>
                  <a:lnTo>
                    <a:pt x="0" y="102524"/>
                  </a:lnTo>
                  <a:lnTo>
                    <a:pt x="0" y="120000"/>
                  </a:lnTo>
                  <a:lnTo>
                    <a:pt x="95448" y="120000"/>
                  </a:lnTo>
                  <a:lnTo>
                    <a:pt x="120000" y="101553"/>
                  </a:lnTo>
                  <a:lnTo>
                    <a:pt x="120000" y="0"/>
                  </a:lnTo>
                  <a:lnTo>
                    <a:pt x="93695" y="0"/>
                  </a:lnTo>
                  <a:close/>
                  <a:moveTo>
                    <a:pt x="109478" y="101747"/>
                  </a:moveTo>
                  <a:lnTo>
                    <a:pt x="96701" y="111650"/>
                  </a:lnTo>
                  <a:lnTo>
                    <a:pt x="96701" y="101747"/>
                  </a:lnTo>
                  <a:lnTo>
                    <a:pt x="109478" y="101747"/>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0" name="Shape 232"/>
            <p:cNvSpPr/>
            <p:nvPr/>
          </p:nvSpPr>
          <p:spPr>
            <a:xfrm>
              <a:off x="3752850" y="998537"/>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1" name="Shape 233"/>
            <p:cNvSpPr/>
            <p:nvPr/>
          </p:nvSpPr>
          <p:spPr>
            <a:xfrm>
              <a:off x="3752850" y="1162050"/>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22" name="Shape 234"/>
            <p:cNvSpPr/>
            <p:nvPr/>
          </p:nvSpPr>
          <p:spPr>
            <a:xfrm>
              <a:off x="3752850" y="1328737"/>
              <a:ext cx="385762" cy="44450"/>
            </a:xfrm>
            <a:custGeom>
              <a:avLst/>
              <a:gdLst/>
              <a:ahLst/>
              <a:cxnLst/>
              <a:rect l="0" t="0" r="0" b="0"/>
              <a:pathLst>
                <a:path w="120000" h="120000" extrusionOk="0">
                  <a:moveTo>
                    <a:pt x="113063" y="0"/>
                  </a:moveTo>
                  <a:cubicBezTo>
                    <a:pt x="6936" y="0"/>
                    <a:pt x="6936" y="0"/>
                    <a:pt x="6936" y="0"/>
                  </a:cubicBezTo>
                  <a:cubicBezTo>
                    <a:pt x="3468" y="0"/>
                    <a:pt x="0" y="24000"/>
                    <a:pt x="0" y="60000"/>
                  </a:cubicBezTo>
                  <a:cubicBezTo>
                    <a:pt x="0" y="90000"/>
                    <a:pt x="3468" y="120000"/>
                    <a:pt x="6936" y="120000"/>
                  </a:cubicBezTo>
                  <a:cubicBezTo>
                    <a:pt x="113063" y="120000"/>
                    <a:pt x="113063" y="120000"/>
                    <a:pt x="113063" y="120000"/>
                  </a:cubicBezTo>
                  <a:cubicBezTo>
                    <a:pt x="116531" y="120000"/>
                    <a:pt x="120000" y="90000"/>
                    <a:pt x="120000" y="60000"/>
                  </a:cubicBezTo>
                  <a:cubicBezTo>
                    <a:pt x="120000" y="24000"/>
                    <a:pt x="116531" y="0"/>
                    <a:pt x="113063" y="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23" name="Shape 235"/>
          <p:cNvSpPr/>
          <p:nvPr/>
        </p:nvSpPr>
        <p:spPr>
          <a:xfrm>
            <a:off x="799120"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4" name="Shape 236"/>
          <p:cNvSpPr/>
          <p:nvPr/>
        </p:nvSpPr>
        <p:spPr>
          <a:xfrm>
            <a:off x="10859568" y="3365864"/>
            <a:ext cx="540000" cy="5400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5" name="Shape 237"/>
          <p:cNvSpPr/>
          <p:nvPr/>
        </p:nvSpPr>
        <p:spPr>
          <a:xfrm>
            <a:off x="3668229" y="2696896"/>
            <a:ext cx="540000" cy="562351"/>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6" name="Shape 238"/>
          <p:cNvSpPr/>
          <p:nvPr/>
        </p:nvSpPr>
        <p:spPr>
          <a:xfrm>
            <a:off x="6089870" y="2687466"/>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7" name="Shape 239"/>
          <p:cNvSpPr/>
          <p:nvPr/>
        </p:nvSpPr>
        <p:spPr>
          <a:xfrm>
            <a:off x="9480314" y="3980780"/>
            <a:ext cx="540000" cy="540000"/>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8" name="Shape 240"/>
          <p:cNvSpPr/>
          <p:nvPr/>
        </p:nvSpPr>
        <p:spPr>
          <a:xfrm>
            <a:off x="4908604" y="3959027"/>
            <a:ext cx="540000" cy="548867"/>
          </a:xfrm>
          <a:prstGeom prst="ellipse">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29" name="Shape 243"/>
          <p:cNvSpPr txBox="1"/>
          <p:nvPr/>
        </p:nvSpPr>
        <p:spPr>
          <a:xfrm>
            <a:off x="377885" y="1484841"/>
            <a:ext cx="2530812" cy="317803"/>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2016.gada oktobris – 2017.gada janvāris</a:t>
            </a:r>
          </a:p>
        </p:txBody>
      </p:sp>
      <p:sp>
        <p:nvSpPr>
          <p:cNvPr id="30" name="Shape 244"/>
          <p:cNvSpPr/>
          <p:nvPr/>
        </p:nvSpPr>
        <p:spPr>
          <a:xfrm>
            <a:off x="233265" y="2009719"/>
            <a:ext cx="2405018" cy="709802"/>
          </a:xfrm>
          <a:prstGeom prst="rect">
            <a:avLst/>
          </a:prstGeom>
          <a:noFill/>
          <a:ln>
            <a:noFill/>
          </a:ln>
        </p:spPr>
        <p:txBody>
          <a:bodyPr lIns="91425" tIns="45700" rIns="91425" bIns="45700" anchor="t" anchorCtr="0">
            <a:noAutofit/>
          </a:bodyPr>
          <a:lstStyle/>
          <a:p>
            <a:pPr marL="285750" indent="-273050">
              <a:buClr>
                <a:schemeClr val="dk1"/>
              </a:buClr>
              <a:buSzPct val="100000"/>
              <a:buFont typeface="Roboto"/>
              <a:buChar char="-"/>
            </a:pPr>
            <a:r>
              <a:rPr lang="lv-LV" sz="1400" dirty="0">
                <a:ea typeface="Roboto"/>
                <a:cs typeface="Roboto"/>
                <a:sym typeface="Roboto"/>
              </a:rPr>
              <a:t>Vienošanās starp EDZL un RB </a:t>
            </a:r>
            <a:r>
              <a:rPr lang="lv-LV" sz="1400" dirty="0" err="1">
                <a:ea typeface="Roboto"/>
                <a:cs typeface="Roboto"/>
                <a:sym typeface="Roboto"/>
              </a:rPr>
              <a:t>Rail</a:t>
            </a:r>
            <a:r>
              <a:rPr lang="lv-LV" sz="1400" dirty="0">
                <a:ea typeface="Roboto"/>
                <a:cs typeface="Roboto"/>
                <a:sym typeface="Roboto"/>
              </a:rPr>
              <a:t> par projekta ieviešanas daļām</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Komisijas izveide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Nolikuma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Tehniskie noteikumi</a:t>
            </a:r>
          </a:p>
        </p:txBody>
      </p:sp>
      <p:cxnSp>
        <p:nvCxnSpPr>
          <p:cNvPr id="31" name="Shape 245"/>
          <p:cNvCxnSpPr/>
          <p:nvPr/>
        </p:nvCxnSpPr>
        <p:spPr>
          <a:xfrm flipV="1">
            <a:off x="445883" y="2009719"/>
            <a:ext cx="1936131" cy="15900"/>
          </a:xfrm>
          <a:prstGeom prst="straightConnector1">
            <a:avLst/>
          </a:prstGeom>
          <a:noFill/>
          <a:ln w="19050" cap="flat" cmpd="sng">
            <a:solidFill>
              <a:schemeClr val="accent1"/>
            </a:solidFill>
            <a:prstDash val="solid"/>
            <a:miter/>
            <a:headEnd type="none" w="med" len="med"/>
            <a:tailEnd type="none" w="med" len="med"/>
          </a:ln>
        </p:spPr>
      </p:cxnSp>
      <p:sp>
        <p:nvSpPr>
          <p:cNvPr id="32" name="Shape 247"/>
          <p:cNvSpPr/>
          <p:nvPr/>
        </p:nvSpPr>
        <p:spPr>
          <a:xfrm>
            <a:off x="8028500" y="2746944"/>
            <a:ext cx="2790866"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6C6C6C"/>
              </a:solidFill>
              <a:latin typeface="Roboto"/>
              <a:ea typeface="Roboto"/>
              <a:cs typeface="Roboto"/>
              <a:sym typeface="Roboto"/>
            </a:endParaRPr>
          </a:p>
        </p:txBody>
      </p:sp>
      <p:sp>
        <p:nvSpPr>
          <p:cNvPr id="33" name="Shape 258"/>
          <p:cNvSpPr/>
          <p:nvPr/>
        </p:nvSpPr>
        <p:spPr>
          <a:xfrm>
            <a:off x="952561" y="3474737"/>
            <a:ext cx="233116" cy="335037"/>
          </a:xfrm>
          <a:custGeom>
            <a:avLst/>
            <a:gdLst/>
            <a:ahLst/>
            <a:cxnLst/>
            <a:rect l="0" t="0" r="0" b="0"/>
            <a:pathLst>
              <a:path w="120000" h="120000" extrusionOk="0">
                <a:moveTo>
                  <a:pt x="60000" y="0"/>
                </a:moveTo>
                <a:cubicBezTo>
                  <a:pt x="27272" y="0"/>
                  <a:pt x="0" y="18750"/>
                  <a:pt x="0" y="41250"/>
                </a:cubicBezTo>
                <a:cubicBezTo>
                  <a:pt x="0" y="56250"/>
                  <a:pt x="20454" y="72187"/>
                  <a:pt x="27272" y="86250"/>
                </a:cubicBezTo>
                <a:cubicBezTo>
                  <a:pt x="38181" y="107812"/>
                  <a:pt x="36818" y="120000"/>
                  <a:pt x="60000" y="120000"/>
                </a:cubicBezTo>
                <a:cubicBezTo>
                  <a:pt x="83181" y="120000"/>
                  <a:pt x="81818" y="107812"/>
                  <a:pt x="92727" y="86250"/>
                </a:cubicBezTo>
                <a:cubicBezTo>
                  <a:pt x="99545" y="72187"/>
                  <a:pt x="120000" y="56250"/>
                  <a:pt x="120000" y="41250"/>
                </a:cubicBezTo>
                <a:cubicBezTo>
                  <a:pt x="120000" y="18750"/>
                  <a:pt x="92727" y="0"/>
                  <a:pt x="60000" y="0"/>
                </a:cubicBezTo>
                <a:close/>
                <a:moveTo>
                  <a:pt x="73636" y="102187"/>
                </a:moveTo>
                <a:cubicBezTo>
                  <a:pt x="47727" y="104062"/>
                  <a:pt x="47727" y="104062"/>
                  <a:pt x="47727" y="104062"/>
                </a:cubicBezTo>
                <a:cubicBezTo>
                  <a:pt x="46363" y="102187"/>
                  <a:pt x="45000" y="100312"/>
                  <a:pt x="43636" y="97500"/>
                </a:cubicBezTo>
                <a:cubicBezTo>
                  <a:pt x="43636" y="97500"/>
                  <a:pt x="43636" y="97500"/>
                  <a:pt x="43636" y="96562"/>
                </a:cubicBezTo>
                <a:cubicBezTo>
                  <a:pt x="77727" y="93750"/>
                  <a:pt x="77727" y="93750"/>
                  <a:pt x="77727" y="93750"/>
                </a:cubicBezTo>
                <a:cubicBezTo>
                  <a:pt x="77727" y="95625"/>
                  <a:pt x="76363" y="96562"/>
                  <a:pt x="76363" y="97500"/>
                </a:cubicBezTo>
                <a:cubicBezTo>
                  <a:pt x="75000" y="99375"/>
                  <a:pt x="75000" y="100312"/>
                  <a:pt x="73636" y="102187"/>
                </a:cubicBezTo>
                <a:close/>
                <a:moveTo>
                  <a:pt x="42272" y="93750"/>
                </a:moveTo>
                <a:cubicBezTo>
                  <a:pt x="40909" y="90937"/>
                  <a:pt x="39545" y="89062"/>
                  <a:pt x="38181" y="86250"/>
                </a:cubicBezTo>
                <a:cubicBezTo>
                  <a:pt x="81818" y="86250"/>
                  <a:pt x="81818" y="86250"/>
                  <a:pt x="81818" y="86250"/>
                </a:cubicBezTo>
                <a:cubicBezTo>
                  <a:pt x="80454" y="87187"/>
                  <a:pt x="80454" y="89062"/>
                  <a:pt x="79090" y="90000"/>
                </a:cubicBezTo>
                <a:lnTo>
                  <a:pt x="42272" y="93750"/>
                </a:lnTo>
                <a:close/>
                <a:moveTo>
                  <a:pt x="60000" y="112500"/>
                </a:moveTo>
                <a:cubicBezTo>
                  <a:pt x="54545" y="112500"/>
                  <a:pt x="51818" y="112500"/>
                  <a:pt x="49090" y="107812"/>
                </a:cubicBezTo>
                <a:cubicBezTo>
                  <a:pt x="72272" y="105937"/>
                  <a:pt x="72272" y="105937"/>
                  <a:pt x="72272" y="105937"/>
                </a:cubicBezTo>
                <a:cubicBezTo>
                  <a:pt x="69545" y="111562"/>
                  <a:pt x="66818" y="112500"/>
                  <a:pt x="60000" y="112500"/>
                </a:cubicBezTo>
                <a:close/>
                <a:moveTo>
                  <a:pt x="85909" y="78750"/>
                </a:moveTo>
                <a:cubicBezTo>
                  <a:pt x="34090" y="78750"/>
                  <a:pt x="34090" y="78750"/>
                  <a:pt x="34090" y="78750"/>
                </a:cubicBezTo>
                <a:cubicBezTo>
                  <a:pt x="31363" y="75000"/>
                  <a:pt x="28636" y="70312"/>
                  <a:pt x="25909" y="66562"/>
                </a:cubicBezTo>
                <a:cubicBezTo>
                  <a:pt x="17727" y="58125"/>
                  <a:pt x="10909" y="48750"/>
                  <a:pt x="10909" y="41250"/>
                </a:cubicBezTo>
                <a:cubicBezTo>
                  <a:pt x="10909" y="22500"/>
                  <a:pt x="32727" y="7500"/>
                  <a:pt x="60000" y="7500"/>
                </a:cubicBezTo>
                <a:cubicBezTo>
                  <a:pt x="87272" y="7500"/>
                  <a:pt x="109090" y="22500"/>
                  <a:pt x="109090" y="41250"/>
                </a:cubicBezTo>
                <a:cubicBezTo>
                  <a:pt x="109090" y="48750"/>
                  <a:pt x="102272" y="58125"/>
                  <a:pt x="94090" y="66562"/>
                </a:cubicBezTo>
                <a:cubicBezTo>
                  <a:pt x="91363" y="70312"/>
                  <a:pt x="88636" y="75000"/>
                  <a:pt x="85909" y="7875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nvGrpSpPr>
          <p:cNvPr id="34" name="Shape 259"/>
          <p:cNvGrpSpPr/>
          <p:nvPr/>
        </p:nvGrpSpPr>
        <p:grpSpPr>
          <a:xfrm>
            <a:off x="3816689" y="2775294"/>
            <a:ext cx="391540" cy="353355"/>
            <a:chOff x="6216650" y="404812"/>
            <a:chExt cx="1025526" cy="925513"/>
          </a:xfrm>
        </p:grpSpPr>
        <p:sp>
          <p:nvSpPr>
            <p:cNvPr id="35" name="Shape 260"/>
            <p:cNvSpPr/>
            <p:nvPr/>
          </p:nvSpPr>
          <p:spPr>
            <a:xfrm>
              <a:off x="6216650" y="404812"/>
              <a:ext cx="747713" cy="925513"/>
            </a:xfrm>
            <a:custGeom>
              <a:avLst/>
              <a:gdLst/>
              <a:ahLst/>
              <a:cxnLst/>
              <a:rect l="0" t="0" r="0" b="0"/>
              <a:pathLst>
                <a:path w="120000" h="120000" extrusionOk="0">
                  <a:moveTo>
                    <a:pt x="111082" y="112590"/>
                  </a:moveTo>
                  <a:lnTo>
                    <a:pt x="8917" y="112590"/>
                  </a:lnTo>
                  <a:lnTo>
                    <a:pt x="8917" y="28816"/>
                  </a:lnTo>
                  <a:lnTo>
                    <a:pt x="35668" y="28816"/>
                  </a:lnTo>
                  <a:lnTo>
                    <a:pt x="35668" y="7204"/>
                  </a:lnTo>
                  <a:lnTo>
                    <a:pt x="111082" y="7204"/>
                  </a:lnTo>
                  <a:lnTo>
                    <a:pt x="111082" y="38284"/>
                  </a:lnTo>
                  <a:lnTo>
                    <a:pt x="120000" y="30874"/>
                  </a:lnTo>
                  <a:lnTo>
                    <a:pt x="120000" y="0"/>
                  </a:lnTo>
                  <a:lnTo>
                    <a:pt x="31592" y="0"/>
                  </a:lnTo>
                  <a:lnTo>
                    <a:pt x="0" y="25523"/>
                  </a:lnTo>
                  <a:lnTo>
                    <a:pt x="0" y="120000"/>
                  </a:lnTo>
                  <a:lnTo>
                    <a:pt x="120000" y="120000"/>
                  </a:lnTo>
                  <a:lnTo>
                    <a:pt x="120000" y="82126"/>
                  </a:lnTo>
                  <a:lnTo>
                    <a:pt x="111082" y="89536"/>
                  </a:lnTo>
                  <a:lnTo>
                    <a:pt x="111082" y="112590"/>
                  </a:lnTo>
                  <a:close/>
                  <a:moveTo>
                    <a:pt x="13248" y="25111"/>
                  </a:moveTo>
                  <a:lnTo>
                    <a:pt x="31337" y="10497"/>
                  </a:lnTo>
                  <a:lnTo>
                    <a:pt x="31337" y="25111"/>
                  </a:lnTo>
                  <a:lnTo>
                    <a:pt x="13248" y="2511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6" name="Shape 261"/>
            <p:cNvSpPr/>
            <p:nvPr/>
          </p:nvSpPr>
          <p:spPr>
            <a:xfrm>
              <a:off x="6384925" y="684212"/>
              <a:ext cx="411163"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7" name="Shape 262"/>
            <p:cNvSpPr/>
            <p:nvPr/>
          </p:nvSpPr>
          <p:spPr>
            <a:xfrm>
              <a:off x="6384925" y="801687"/>
              <a:ext cx="331788"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8" name="Shape 263"/>
            <p:cNvSpPr/>
            <p:nvPr/>
          </p:nvSpPr>
          <p:spPr>
            <a:xfrm>
              <a:off x="6384925" y="923925"/>
              <a:ext cx="242887"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39" name="Shape 264"/>
            <p:cNvSpPr/>
            <p:nvPr/>
          </p:nvSpPr>
          <p:spPr>
            <a:xfrm>
              <a:off x="6640513" y="563562"/>
              <a:ext cx="601662" cy="604837"/>
            </a:xfrm>
            <a:custGeom>
              <a:avLst/>
              <a:gdLst/>
              <a:ahLst/>
              <a:cxnLst/>
              <a:rect l="0" t="0" r="0" b="0"/>
              <a:pathLst>
                <a:path w="120000" h="120000" extrusionOk="0">
                  <a:moveTo>
                    <a:pt x="64591" y="15748"/>
                  </a:moveTo>
                  <a:lnTo>
                    <a:pt x="53509" y="27086"/>
                  </a:lnTo>
                  <a:lnTo>
                    <a:pt x="11398" y="68661"/>
                  </a:lnTo>
                  <a:lnTo>
                    <a:pt x="0" y="120000"/>
                  </a:lnTo>
                  <a:lnTo>
                    <a:pt x="50976" y="108031"/>
                  </a:lnTo>
                  <a:lnTo>
                    <a:pt x="53509" y="105511"/>
                  </a:lnTo>
                  <a:lnTo>
                    <a:pt x="64591" y="94173"/>
                  </a:lnTo>
                  <a:lnTo>
                    <a:pt x="120000" y="39370"/>
                  </a:lnTo>
                  <a:lnTo>
                    <a:pt x="80422" y="0"/>
                  </a:lnTo>
                  <a:lnTo>
                    <a:pt x="64591" y="15748"/>
                  </a:lnTo>
                  <a:close/>
                  <a:moveTo>
                    <a:pt x="100052" y="30551"/>
                  </a:moveTo>
                  <a:lnTo>
                    <a:pt x="38627" y="91338"/>
                  </a:lnTo>
                  <a:lnTo>
                    <a:pt x="29445" y="82519"/>
                  </a:lnTo>
                  <a:lnTo>
                    <a:pt x="90870" y="21417"/>
                  </a:lnTo>
                  <a:lnTo>
                    <a:pt x="100052" y="30551"/>
                  </a:lnTo>
                  <a:close/>
                  <a:moveTo>
                    <a:pt x="26912" y="80000"/>
                  </a:moveTo>
                  <a:lnTo>
                    <a:pt x="18997" y="72125"/>
                  </a:lnTo>
                  <a:lnTo>
                    <a:pt x="80422" y="11023"/>
                  </a:lnTo>
                  <a:lnTo>
                    <a:pt x="88337" y="18897"/>
                  </a:lnTo>
                  <a:lnTo>
                    <a:pt x="26912" y="80000"/>
                  </a:lnTo>
                  <a:close/>
                  <a:moveTo>
                    <a:pt x="24063" y="82519"/>
                  </a:moveTo>
                  <a:lnTo>
                    <a:pt x="24063" y="82519"/>
                  </a:lnTo>
                  <a:lnTo>
                    <a:pt x="38627" y="97007"/>
                  </a:lnTo>
                  <a:lnTo>
                    <a:pt x="38627" y="97007"/>
                  </a:lnTo>
                  <a:lnTo>
                    <a:pt x="43377" y="101732"/>
                  </a:lnTo>
                  <a:lnTo>
                    <a:pt x="24696" y="106141"/>
                  </a:lnTo>
                  <a:lnTo>
                    <a:pt x="13614" y="94803"/>
                  </a:lnTo>
                  <a:lnTo>
                    <a:pt x="17730" y="76220"/>
                  </a:lnTo>
                  <a:lnTo>
                    <a:pt x="24063" y="82519"/>
                  </a:lnTo>
                  <a:close/>
                  <a:moveTo>
                    <a:pt x="47493" y="100472"/>
                  </a:moveTo>
                  <a:lnTo>
                    <a:pt x="41477" y="94173"/>
                  </a:lnTo>
                  <a:lnTo>
                    <a:pt x="102585" y="33070"/>
                  </a:lnTo>
                  <a:lnTo>
                    <a:pt x="109234" y="39370"/>
                  </a:lnTo>
                  <a:lnTo>
                    <a:pt x="47493" y="100472"/>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pic>
        <p:nvPicPr>
          <p:cNvPr id="40" name="Shape 265" descr="C:\Users\ilukstin\Dropbox\Vizuālā identitāte\EDZL piktogrammas\PNG\projektesana_white.png"/>
          <p:cNvPicPr preferRelativeResize="0"/>
          <p:nvPr/>
        </p:nvPicPr>
        <p:blipFill rotWithShape="1">
          <a:blip r:embed="rId2">
            <a:alphaModFix/>
          </a:blip>
          <a:srcRect/>
          <a:stretch/>
        </p:blipFill>
        <p:spPr>
          <a:xfrm>
            <a:off x="4969469" y="4008310"/>
            <a:ext cx="418268" cy="418268"/>
          </a:xfrm>
          <a:prstGeom prst="rect">
            <a:avLst/>
          </a:prstGeom>
          <a:noFill/>
          <a:ln>
            <a:noFill/>
          </a:ln>
        </p:spPr>
      </p:pic>
      <p:pic>
        <p:nvPicPr>
          <p:cNvPr id="41" name="Shape 266" descr="C:\Users\ilukstin\Dropbox\Vizuālā identitāte\EDZL piktogrammas\PNG\projektesana_white.png"/>
          <p:cNvPicPr preferRelativeResize="0"/>
          <p:nvPr/>
        </p:nvPicPr>
        <p:blipFill rotWithShape="1">
          <a:blip r:embed="rId2">
            <a:alphaModFix/>
          </a:blip>
          <a:srcRect/>
          <a:stretch/>
        </p:blipFill>
        <p:spPr>
          <a:xfrm>
            <a:off x="6142271" y="2677593"/>
            <a:ext cx="418268" cy="418268"/>
          </a:xfrm>
          <a:prstGeom prst="rect">
            <a:avLst/>
          </a:prstGeom>
          <a:noFill/>
          <a:ln>
            <a:noFill/>
          </a:ln>
        </p:spPr>
      </p:pic>
      <p:pic>
        <p:nvPicPr>
          <p:cNvPr id="42" name="Shape 267" descr="C:\Users\ilukstin\Dropbox\Vizuālā identitāte\EDZL piktogrammas\PNG\buvnieciba2_white.png"/>
          <p:cNvPicPr preferRelativeResize="0"/>
          <p:nvPr/>
        </p:nvPicPr>
        <p:blipFill rotWithShape="1">
          <a:blip r:embed="rId3">
            <a:alphaModFix/>
          </a:blip>
          <a:srcRect/>
          <a:stretch/>
        </p:blipFill>
        <p:spPr>
          <a:xfrm>
            <a:off x="9516714" y="4023326"/>
            <a:ext cx="436646" cy="436646"/>
          </a:xfrm>
          <a:prstGeom prst="rect">
            <a:avLst/>
          </a:prstGeom>
          <a:noFill/>
          <a:ln>
            <a:noFill/>
          </a:ln>
        </p:spPr>
      </p:pic>
      <p:sp>
        <p:nvSpPr>
          <p:cNvPr id="43" name="Shape 268"/>
          <p:cNvSpPr/>
          <p:nvPr/>
        </p:nvSpPr>
        <p:spPr>
          <a:xfrm>
            <a:off x="10983800" y="3492569"/>
            <a:ext cx="291536" cy="299375"/>
          </a:xfrm>
          <a:prstGeom prst="rightArrow">
            <a:avLst>
              <a:gd name="adj1" fmla="val 50000"/>
              <a:gd name="adj2" fmla="val 5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sp>
        <p:nvSpPr>
          <p:cNvPr id="44" name="Shape 243"/>
          <p:cNvSpPr txBox="1"/>
          <p:nvPr/>
        </p:nvSpPr>
        <p:spPr>
          <a:xfrm>
            <a:off x="1063545" y="4573202"/>
            <a:ext cx="292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februāris – 2017.gada maijs (BP)</a:t>
            </a:r>
          </a:p>
        </p:txBody>
      </p:sp>
      <p:sp>
        <p:nvSpPr>
          <p:cNvPr id="45" name="Shape 244"/>
          <p:cNvSpPr/>
          <p:nvPr/>
        </p:nvSpPr>
        <p:spPr>
          <a:xfrm>
            <a:off x="666041" y="5150417"/>
            <a:ext cx="3498169"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1.kārtas pieteikumu iesniegšana Iesniegto pieteikumu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Kandidātu izvirzīšana slēgtā konkursa 2.kārtai</a:t>
            </a:r>
          </a:p>
        </p:txBody>
      </p:sp>
      <p:cxnSp>
        <p:nvCxnSpPr>
          <p:cNvPr id="46" name="Shape 245"/>
          <p:cNvCxnSpPr/>
          <p:nvPr/>
        </p:nvCxnSpPr>
        <p:spPr>
          <a:xfrm>
            <a:off x="1155343" y="5140590"/>
            <a:ext cx="2589048" cy="0"/>
          </a:xfrm>
          <a:prstGeom prst="straightConnector1">
            <a:avLst/>
          </a:prstGeom>
          <a:noFill/>
          <a:ln w="19050" cap="flat" cmpd="sng">
            <a:solidFill>
              <a:schemeClr val="accent1"/>
            </a:solidFill>
            <a:prstDash val="solid"/>
            <a:miter/>
            <a:headEnd type="none" w="med" len="med"/>
            <a:tailEnd type="none" w="med" len="med"/>
          </a:ln>
        </p:spPr>
      </p:cxnSp>
      <p:sp>
        <p:nvSpPr>
          <p:cNvPr id="47" name="Shape 243"/>
          <p:cNvSpPr txBox="1"/>
          <p:nvPr/>
        </p:nvSpPr>
        <p:spPr>
          <a:xfrm>
            <a:off x="2809773" y="824463"/>
            <a:ext cx="310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jūnijs – novembris (BP)</a:t>
            </a:r>
          </a:p>
        </p:txBody>
      </p:sp>
      <p:sp>
        <p:nvSpPr>
          <p:cNvPr id="48" name="Shape 244"/>
          <p:cNvSpPr/>
          <p:nvPr/>
        </p:nvSpPr>
        <p:spPr>
          <a:xfrm>
            <a:off x="2860275" y="1372547"/>
            <a:ext cx="3005076"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2.kārtas piedāvājumu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piedāvājumu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Līgumu slēgšana ar uzvarētājiem</a:t>
            </a:r>
          </a:p>
        </p:txBody>
      </p:sp>
      <p:cxnSp>
        <p:nvCxnSpPr>
          <p:cNvPr id="49" name="Shape 245"/>
          <p:cNvCxnSpPr/>
          <p:nvPr/>
        </p:nvCxnSpPr>
        <p:spPr>
          <a:xfrm>
            <a:off x="2913705" y="1360155"/>
            <a:ext cx="2589048" cy="0"/>
          </a:xfrm>
          <a:prstGeom prst="straightConnector1">
            <a:avLst/>
          </a:prstGeom>
          <a:noFill/>
          <a:ln w="19050" cap="flat" cmpd="sng">
            <a:solidFill>
              <a:schemeClr val="accent1"/>
            </a:solidFill>
            <a:prstDash val="solid"/>
            <a:miter/>
            <a:headEnd type="none" w="med" len="med"/>
            <a:tailEnd type="none" w="med" len="med"/>
          </a:ln>
        </p:spPr>
      </p:cxnSp>
      <p:sp>
        <p:nvSpPr>
          <p:cNvPr id="50" name="Shape 243"/>
          <p:cNvSpPr txBox="1"/>
          <p:nvPr/>
        </p:nvSpPr>
        <p:spPr>
          <a:xfrm>
            <a:off x="4250170" y="4615606"/>
            <a:ext cx="2951507" cy="323803"/>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marts</a:t>
            </a:r>
          </a:p>
        </p:txBody>
      </p:sp>
      <p:sp>
        <p:nvSpPr>
          <p:cNvPr id="51" name="Shape 244"/>
          <p:cNvSpPr/>
          <p:nvPr/>
        </p:nvSpPr>
        <p:spPr>
          <a:xfrm>
            <a:off x="4214895" y="5004421"/>
            <a:ext cx="2586148" cy="771345"/>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minimālā sastāvā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Būvatļauju saņemšana</a:t>
            </a:r>
            <a:endParaRPr lang="lv-LV" sz="1400" dirty="0">
              <a:latin typeface="Roboto"/>
              <a:ea typeface="Roboto"/>
              <a:cs typeface="Roboto"/>
              <a:sym typeface="Roboto"/>
            </a:endParaRPr>
          </a:p>
        </p:txBody>
      </p:sp>
      <p:cxnSp>
        <p:nvCxnSpPr>
          <p:cNvPr id="52" name="Shape 245"/>
          <p:cNvCxnSpPr/>
          <p:nvPr/>
        </p:nvCxnSpPr>
        <p:spPr>
          <a:xfrm flipV="1">
            <a:off x="4250170" y="4939409"/>
            <a:ext cx="2126295" cy="28242"/>
          </a:xfrm>
          <a:prstGeom prst="straightConnector1">
            <a:avLst/>
          </a:prstGeom>
          <a:noFill/>
          <a:ln w="19050" cap="flat" cmpd="sng">
            <a:solidFill>
              <a:schemeClr val="accent1"/>
            </a:solidFill>
            <a:prstDash val="solid"/>
            <a:miter/>
            <a:headEnd type="none" w="med" len="med"/>
            <a:tailEnd type="none" w="med" len="med"/>
          </a:ln>
        </p:spPr>
      </p:cxnSp>
      <p:sp>
        <p:nvSpPr>
          <p:cNvPr id="53" name="Shape 243"/>
          <p:cNvSpPr txBox="1"/>
          <p:nvPr/>
        </p:nvSpPr>
        <p:spPr>
          <a:xfrm>
            <a:off x="5895158" y="803265"/>
            <a:ext cx="2929007" cy="482672"/>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017.gada </a:t>
            </a:r>
            <a:r>
              <a:rPr lang="lv-LV" sz="1600" b="1" dirty="0">
                <a:solidFill>
                  <a:srgbClr val="0A0A0A"/>
                </a:solidFill>
                <a:latin typeface="Roboto"/>
                <a:ea typeface="Roboto"/>
                <a:cs typeface="Roboto"/>
                <a:sym typeface="Roboto"/>
              </a:rPr>
              <a:t>decembris – </a:t>
            </a:r>
          </a:p>
          <a:p>
            <a:pPr lvl="0">
              <a:buSzPct val="25000"/>
            </a:pPr>
            <a:r>
              <a:rPr lang="lv-LV" sz="1600" b="1" dirty="0">
                <a:solidFill>
                  <a:srgbClr val="0A0A0A"/>
                </a:solidFill>
                <a:latin typeface="Roboto"/>
                <a:ea typeface="Roboto"/>
                <a:cs typeface="Roboto"/>
                <a:sym typeface="Roboto"/>
              </a:rPr>
              <a:t>2019.gada novembris</a:t>
            </a:r>
          </a:p>
        </p:txBody>
      </p:sp>
      <p:sp>
        <p:nvSpPr>
          <p:cNvPr id="54" name="Shape 244"/>
          <p:cNvSpPr/>
          <p:nvPr/>
        </p:nvSpPr>
        <p:spPr>
          <a:xfrm>
            <a:off x="5720580" y="1340494"/>
            <a:ext cx="258614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izstrāde</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Būvprojektu skaņošana ar iesaistītajām pusēm</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verificēšana atbilstoši SITS</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Būvprojektu ekspertīze</a:t>
            </a:r>
          </a:p>
        </p:txBody>
      </p:sp>
      <p:cxnSp>
        <p:nvCxnSpPr>
          <p:cNvPr id="55" name="Shape 245"/>
          <p:cNvCxnSpPr/>
          <p:nvPr/>
        </p:nvCxnSpPr>
        <p:spPr>
          <a:xfrm>
            <a:off x="5918781" y="1356467"/>
            <a:ext cx="2247549" cy="2572"/>
          </a:xfrm>
          <a:prstGeom prst="straightConnector1">
            <a:avLst/>
          </a:prstGeom>
          <a:noFill/>
          <a:ln w="19050" cap="flat" cmpd="sng">
            <a:solidFill>
              <a:schemeClr val="accent1"/>
            </a:solidFill>
            <a:prstDash val="solid"/>
            <a:miter/>
            <a:headEnd type="none" w="med" len="med"/>
            <a:tailEnd type="none" w="med" len="med"/>
          </a:ln>
        </p:spPr>
      </p:cxnSp>
      <p:cxnSp>
        <p:nvCxnSpPr>
          <p:cNvPr id="56" name="Shape 245"/>
          <p:cNvCxnSpPr/>
          <p:nvPr/>
        </p:nvCxnSpPr>
        <p:spPr>
          <a:xfrm>
            <a:off x="9128948" y="5058017"/>
            <a:ext cx="2589048" cy="0"/>
          </a:xfrm>
          <a:prstGeom prst="straightConnector1">
            <a:avLst/>
          </a:prstGeom>
          <a:noFill/>
          <a:ln w="19050" cap="flat" cmpd="sng">
            <a:solidFill>
              <a:schemeClr val="accent1"/>
            </a:solidFill>
            <a:prstDash val="solid"/>
            <a:miter/>
            <a:headEnd type="none" w="med" len="med"/>
            <a:tailEnd type="none" w="med" len="med"/>
          </a:ln>
        </p:spPr>
      </p:cxnSp>
      <p:sp>
        <p:nvSpPr>
          <p:cNvPr id="57" name="Shape 218"/>
          <p:cNvSpPr/>
          <p:nvPr/>
        </p:nvSpPr>
        <p:spPr>
          <a:xfrm>
            <a:off x="2307157" y="3568028"/>
            <a:ext cx="179999" cy="179999"/>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58" name="Shape 223"/>
          <p:cNvCxnSpPr/>
          <p:nvPr/>
        </p:nvCxnSpPr>
        <p:spPr>
          <a:xfrm>
            <a:off x="2397157" y="3748027"/>
            <a:ext cx="0" cy="240001"/>
          </a:xfrm>
          <a:prstGeom prst="straightConnector1">
            <a:avLst/>
          </a:prstGeom>
          <a:noFill/>
          <a:ln w="19050" cap="flat" cmpd="sng">
            <a:solidFill>
              <a:schemeClr val="accent1"/>
            </a:solidFill>
            <a:prstDash val="solid"/>
            <a:miter/>
            <a:headEnd type="none" w="med" len="med"/>
            <a:tailEnd type="none" w="med" len="med"/>
          </a:ln>
        </p:spPr>
      </p:cxnSp>
      <p:sp>
        <p:nvSpPr>
          <p:cNvPr id="59" name="Shape 228"/>
          <p:cNvSpPr/>
          <p:nvPr/>
        </p:nvSpPr>
        <p:spPr>
          <a:xfrm>
            <a:off x="2127157" y="3988060"/>
            <a:ext cx="540000" cy="5400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60" name="Shape 229"/>
          <p:cNvGrpSpPr/>
          <p:nvPr/>
        </p:nvGrpSpPr>
        <p:grpSpPr>
          <a:xfrm>
            <a:off x="2234819" y="4071560"/>
            <a:ext cx="302816" cy="365880"/>
            <a:chOff x="3563937" y="719137"/>
            <a:chExt cx="960437" cy="1160462"/>
          </a:xfrm>
        </p:grpSpPr>
        <p:sp>
          <p:nvSpPr>
            <p:cNvPr id="61" name="Shape 230"/>
            <p:cNvSpPr/>
            <p:nvPr/>
          </p:nvSpPr>
          <p:spPr>
            <a:xfrm>
              <a:off x="3563937" y="719137"/>
              <a:ext cx="763587" cy="987425"/>
            </a:xfrm>
            <a:custGeom>
              <a:avLst/>
              <a:gdLst/>
              <a:ahLst/>
              <a:cxnLst/>
              <a:rect l="0" t="0" r="0" b="0"/>
              <a:pathLst>
                <a:path w="120000" h="120000" extrusionOk="0">
                  <a:moveTo>
                    <a:pt x="120000" y="101093"/>
                  </a:moveTo>
                  <a:lnTo>
                    <a:pt x="120000" y="0"/>
                  </a:lnTo>
                  <a:lnTo>
                    <a:pt x="0" y="0"/>
                  </a:lnTo>
                  <a:lnTo>
                    <a:pt x="0" y="120000"/>
                  </a:lnTo>
                  <a:lnTo>
                    <a:pt x="95550" y="120000"/>
                  </a:lnTo>
                  <a:lnTo>
                    <a:pt x="120000" y="101093"/>
                  </a:lnTo>
                  <a:close/>
                  <a:moveTo>
                    <a:pt x="96548" y="101672"/>
                  </a:moveTo>
                  <a:lnTo>
                    <a:pt x="109521" y="101672"/>
                  </a:lnTo>
                  <a:lnTo>
                    <a:pt x="96548" y="111704"/>
                  </a:lnTo>
                  <a:lnTo>
                    <a:pt x="96548" y="101672"/>
                  </a:lnTo>
                  <a:close/>
                  <a:moveTo>
                    <a:pt x="6985" y="5401"/>
                  </a:moveTo>
                  <a:lnTo>
                    <a:pt x="113014" y="5401"/>
                  </a:lnTo>
                  <a:lnTo>
                    <a:pt x="113014" y="96270"/>
                  </a:lnTo>
                  <a:lnTo>
                    <a:pt x="89563" y="96270"/>
                  </a:lnTo>
                  <a:lnTo>
                    <a:pt x="89563" y="114598"/>
                  </a:lnTo>
                  <a:lnTo>
                    <a:pt x="6985" y="114598"/>
                  </a:lnTo>
                  <a:lnTo>
                    <a:pt x="6985" y="540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2" name="Shape 231"/>
            <p:cNvSpPr/>
            <p:nvPr/>
          </p:nvSpPr>
          <p:spPr>
            <a:xfrm>
              <a:off x="3763962" y="898525"/>
              <a:ext cx="760412" cy="981074"/>
            </a:xfrm>
            <a:custGeom>
              <a:avLst/>
              <a:gdLst/>
              <a:ahLst/>
              <a:cxnLst/>
              <a:rect l="0" t="0" r="0" b="0"/>
              <a:pathLst>
                <a:path w="120000" h="120000" extrusionOk="0">
                  <a:moveTo>
                    <a:pt x="93695" y="0"/>
                  </a:moveTo>
                  <a:lnTo>
                    <a:pt x="93695" y="5436"/>
                  </a:lnTo>
                  <a:lnTo>
                    <a:pt x="112985" y="5436"/>
                  </a:lnTo>
                  <a:lnTo>
                    <a:pt x="112985" y="96310"/>
                  </a:lnTo>
                  <a:lnTo>
                    <a:pt x="89686" y="96310"/>
                  </a:lnTo>
                  <a:lnTo>
                    <a:pt x="89686" y="114563"/>
                  </a:lnTo>
                  <a:lnTo>
                    <a:pt x="7014" y="114563"/>
                  </a:lnTo>
                  <a:lnTo>
                    <a:pt x="7014" y="102524"/>
                  </a:lnTo>
                  <a:lnTo>
                    <a:pt x="0" y="102524"/>
                  </a:lnTo>
                  <a:lnTo>
                    <a:pt x="0" y="120000"/>
                  </a:lnTo>
                  <a:lnTo>
                    <a:pt x="95448" y="120000"/>
                  </a:lnTo>
                  <a:lnTo>
                    <a:pt x="120000" y="101553"/>
                  </a:lnTo>
                  <a:lnTo>
                    <a:pt x="120000" y="0"/>
                  </a:lnTo>
                  <a:lnTo>
                    <a:pt x="93695" y="0"/>
                  </a:lnTo>
                  <a:close/>
                  <a:moveTo>
                    <a:pt x="109478" y="101747"/>
                  </a:moveTo>
                  <a:lnTo>
                    <a:pt x="96701" y="111650"/>
                  </a:lnTo>
                  <a:lnTo>
                    <a:pt x="96701" y="101747"/>
                  </a:lnTo>
                  <a:lnTo>
                    <a:pt x="109478" y="101747"/>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3" name="Shape 232"/>
            <p:cNvSpPr/>
            <p:nvPr/>
          </p:nvSpPr>
          <p:spPr>
            <a:xfrm>
              <a:off x="3752850" y="998537"/>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4" name="Shape 233"/>
            <p:cNvSpPr/>
            <p:nvPr/>
          </p:nvSpPr>
          <p:spPr>
            <a:xfrm>
              <a:off x="3752850" y="1162050"/>
              <a:ext cx="385762" cy="44450"/>
            </a:xfrm>
            <a:custGeom>
              <a:avLst/>
              <a:gdLst/>
              <a:ahLst/>
              <a:cxnLst/>
              <a:rect l="0" t="0" r="0" b="0"/>
              <a:pathLst>
                <a:path w="120000" h="120000" extrusionOk="0">
                  <a:moveTo>
                    <a:pt x="6936" y="120000"/>
                  </a:moveTo>
                  <a:cubicBezTo>
                    <a:pt x="113063" y="120000"/>
                    <a:pt x="113063" y="120000"/>
                    <a:pt x="113063" y="120000"/>
                  </a:cubicBezTo>
                  <a:cubicBezTo>
                    <a:pt x="116531" y="120000"/>
                    <a:pt x="120000" y="96000"/>
                    <a:pt x="120000" y="60000"/>
                  </a:cubicBezTo>
                  <a:cubicBezTo>
                    <a:pt x="120000" y="30000"/>
                    <a:pt x="116531" y="0"/>
                    <a:pt x="113063" y="0"/>
                  </a:cubicBezTo>
                  <a:cubicBezTo>
                    <a:pt x="6936" y="0"/>
                    <a:pt x="6936" y="0"/>
                    <a:pt x="6936" y="0"/>
                  </a:cubicBezTo>
                  <a:cubicBezTo>
                    <a:pt x="3468" y="0"/>
                    <a:pt x="0" y="30000"/>
                    <a:pt x="0" y="60000"/>
                  </a:cubicBezTo>
                  <a:cubicBezTo>
                    <a:pt x="0" y="96000"/>
                    <a:pt x="3468" y="120000"/>
                    <a:pt x="6936" y="12000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65" name="Shape 234"/>
            <p:cNvSpPr/>
            <p:nvPr/>
          </p:nvSpPr>
          <p:spPr>
            <a:xfrm>
              <a:off x="3752850" y="1328737"/>
              <a:ext cx="385762" cy="44450"/>
            </a:xfrm>
            <a:custGeom>
              <a:avLst/>
              <a:gdLst/>
              <a:ahLst/>
              <a:cxnLst/>
              <a:rect l="0" t="0" r="0" b="0"/>
              <a:pathLst>
                <a:path w="120000" h="120000" extrusionOk="0">
                  <a:moveTo>
                    <a:pt x="113063" y="0"/>
                  </a:moveTo>
                  <a:cubicBezTo>
                    <a:pt x="6936" y="0"/>
                    <a:pt x="6936" y="0"/>
                    <a:pt x="6936" y="0"/>
                  </a:cubicBezTo>
                  <a:cubicBezTo>
                    <a:pt x="3468" y="0"/>
                    <a:pt x="0" y="24000"/>
                    <a:pt x="0" y="60000"/>
                  </a:cubicBezTo>
                  <a:cubicBezTo>
                    <a:pt x="0" y="90000"/>
                    <a:pt x="3468" y="120000"/>
                    <a:pt x="6936" y="120000"/>
                  </a:cubicBezTo>
                  <a:cubicBezTo>
                    <a:pt x="113063" y="120000"/>
                    <a:pt x="113063" y="120000"/>
                    <a:pt x="113063" y="120000"/>
                  </a:cubicBezTo>
                  <a:cubicBezTo>
                    <a:pt x="116531" y="120000"/>
                    <a:pt x="120000" y="90000"/>
                    <a:pt x="120000" y="60000"/>
                  </a:cubicBezTo>
                  <a:cubicBezTo>
                    <a:pt x="120000" y="24000"/>
                    <a:pt x="116531" y="0"/>
                    <a:pt x="113063" y="0"/>
                  </a:cubicBez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66" name="Shape 243"/>
          <p:cNvSpPr txBox="1"/>
          <p:nvPr/>
        </p:nvSpPr>
        <p:spPr>
          <a:xfrm>
            <a:off x="6755092" y="4482250"/>
            <a:ext cx="2409915"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018.gada </a:t>
            </a:r>
            <a:r>
              <a:rPr lang="lv-LV" sz="1600" b="1" dirty="0">
                <a:solidFill>
                  <a:srgbClr val="0A0A0A"/>
                </a:solidFill>
                <a:latin typeface="Roboto"/>
                <a:ea typeface="Roboto"/>
                <a:cs typeface="Roboto"/>
                <a:sym typeface="Roboto"/>
              </a:rPr>
              <a:t>augusts – 2019.decembris (B)</a:t>
            </a:r>
          </a:p>
          <a:p>
            <a:pPr lvl="0">
              <a:buSzPct val="25000"/>
            </a:pPr>
            <a:r>
              <a:rPr lang="lv-LV" sz="1600" b="1" dirty="0">
                <a:solidFill>
                  <a:srgbClr val="0A0A0A"/>
                </a:solidFill>
                <a:latin typeface="Roboto"/>
                <a:ea typeface="Roboto"/>
                <a:cs typeface="Roboto"/>
                <a:sym typeface="Roboto"/>
              </a:rPr>
              <a:t>(posms starp stacijām)</a:t>
            </a:r>
          </a:p>
        </p:txBody>
      </p:sp>
      <p:sp>
        <p:nvSpPr>
          <p:cNvPr id="67" name="Shape 244"/>
          <p:cNvSpPr/>
          <p:nvPr/>
        </p:nvSpPr>
        <p:spPr>
          <a:xfrm>
            <a:off x="6429271" y="5339970"/>
            <a:ext cx="2592901"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1.kārtas pieteikumu iesniegšana Iesniegto pieteikumu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Kandidātu izvirzīšana slēgtā konkursa 2.kārtai</a:t>
            </a:r>
          </a:p>
        </p:txBody>
      </p:sp>
      <p:cxnSp>
        <p:nvCxnSpPr>
          <p:cNvPr id="68" name="Shape 245"/>
          <p:cNvCxnSpPr/>
          <p:nvPr/>
        </p:nvCxnSpPr>
        <p:spPr>
          <a:xfrm>
            <a:off x="6777886" y="5351883"/>
            <a:ext cx="1895669" cy="0"/>
          </a:xfrm>
          <a:prstGeom prst="straightConnector1">
            <a:avLst/>
          </a:prstGeom>
          <a:noFill/>
          <a:ln w="19050" cap="flat" cmpd="sng">
            <a:solidFill>
              <a:schemeClr val="accent1"/>
            </a:solidFill>
            <a:prstDash val="solid"/>
            <a:miter/>
            <a:headEnd type="none" w="med" len="med"/>
            <a:tailEnd type="none" w="med" len="med"/>
          </a:ln>
        </p:spPr>
      </p:cxnSp>
      <p:sp>
        <p:nvSpPr>
          <p:cNvPr id="69" name="Shape 219"/>
          <p:cNvSpPr/>
          <p:nvPr/>
        </p:nvSpPr>
        <p:spPr>
          <a:xfrm>
            <a:off x="8749576" y="3526574"/>
            <a:ext cx="179999" cy="1799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cxnSp>
        <p:nvCxnSpPr>
          <p:cNvPr id="70" name="Shape 224"/>
          <p:cNvCxnSpPr>
            <a:endCxn id="69" idx="0"/>
          </p:cNvCxnSpPr>
          <p:nvPr/>
        </p:nvCxnSpPr>
        <p:spPr>
          <a:xfrm>
            <a:off x="8839576" y="3202274"/>
            <a:ext cx="0" cy="324299"/>
          </a:xfrm>
          <a:prstGeom prst="straightConnector1">
            <a:avLst/>
          </a:prstGeom>
          <a:noFill/>
          <a:ln w="19050" cap="flat" cmpd="sng">
            <a:solidFill>
              <a:schemeClr val="accent3"/>
            </a:solidFill>
            <a:prstDash val="solid"/>
            <a:miter/>
            <a:headEnd type="none" w="med" len="med"/>
            <a:tailEnd type="none" w="med" len="med"/>
          </a:ln>
        </p:spPr>
      </p:cxnSp>
      <p:sp>
        <p:nvSpPr>
          <p:cNvPr id="71" name="Shape 237"/>
          <p:cNvSpPr/>
          <p:nvPr/>
        </p:nvSpPr>
        <p:spPr>
          <a:xfrm>
            <a:off x="8588949" y="2680048"/>
            <a:ext cx="540000" cy="562351"/>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Roboto"/>
              <a:ea typeface="Roboto"/>
              <a:cs typeface="Roboto"/>
              <a:sym typeface="Roboto"/>
            </a:endParaRPr>
          </a:p>
        </p:txBody>
      </p:sp>
      <p:grpSp>
        <p:nvGrpSpPr>
          <p:cNvPr id="72" name="Shape 259"/>
          <p:cNvGrpSpPr/>
          <p:nvPr/>
        </p:nvGrpSpPr>
        <p:grpSpPr>
          <a:xfrm>
            <a:off x="8737409" y="2758446"/>
            <a:ext cx="391540" cy="353355"/>
            <a:chOff x="6216650" y="404812"/>
            <a:chExt cx="1025526" cy="925513"/>
          </a:xfrm>
        </p:grpSpPr>
        <p:sp>
          <p:nvSpPr>
            <p:cNvPr id="73" name="Shape 260"/>
            <p:cNvSpPr/>
            <p:nvPr/>
          </p:nvSpPr>
          <p:spPr>
            <a:xfrm>
              <a:off x="6216650" y="404812"/>
              <a:ext cx="747713" cy="925513"/>
            </a:xfrm>
            <a:custGeom>
              <a:avLst/>
              <a:gdLst/>
              <a:ahLst/>
              <a:cxnLst/>
              <a:rect l="0" t="0" r="0" b="0"/>
              <a:pathLst>
                <a:path w="120000" h="120000" extrusionOk="0">
                  <a:moveTo>
                    <a:pt x="111082" y="112590"/>
                  </a:moveTo>
                  <a:lnTo>
                    <a:pt x="8917" y="112590"/>
                  </a:lnTo>
                  <a:lnTo>
                    <a:pt x="8917" y="28816"/>
                  </a:lnTo>
                  <a:lnTo>
                    <a:pt x="35668" y="28816"/>
                  </a:lnTo>
                  <a:lnTo>
                    <a:pt x="35668" y="7204"/>
                  </a:lnTo>
                  <a:lnTo>
                    <a:pt x="111082" y="7204"/>
                  </a:lnTo>
                  <a:lnTo>
                    <a:pt x="111082" y="38284"/>
                  </a:lnTo>
                  <a:lnTo>
                    <a:pt x="120000" y="30874"/>
                  </a:lnTo>
                  <a:lnTo>
                    <a:pt x="120000" y="0"/>
                  </a:lnTo>
                  <a:lnTo>
                    <a:pt x="31592" y="0"/>
                  </a:lnTo>
                  <a:lnTo>
                    <a:pt x="0" y="25523"/>
                  </a:lnTo>
                  <a:lnTo>
                    <a:pt x="0" y="120000"/>
                  </a:lnTo>
                  <a:lnTo>
                    <a:pt x="120000" y="120000"/>
                  </a:lnTo>
                  <a:lnTo>
                    <a:pt x="120000" y="82126"/>
                  </a:lnTo>
                  <a:lnTo>
                    <a:pt x="111082" y="89536"/>
                  </a:lnTo>
                  <a:lnTo>
                    <a:pt x="111082" y="112590"/>
                  </a:lnTo>
                  <a:close/>
                  <a:moveTo>
                    <a:pt x="13248" y="25111"/>
                  </a:moveTo>
                  <a:lnTo>
                    <a:pt x="31337" y="10497"/>
                  </a:lnTo>
                  <a:lnTo>
                    <a:pt x="31337" y="25111"/>
                  </a:lnTo>
                  <a:lnTo>
                    <a:pt x="13248" y="25111"/>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74" name="Shape 261"/>
            <p:cNvSpPr/>
            <p:nvPr/>
          </p:nvSpPr>
          <p:spPr>
            <a:xfrm>
              <a:off x="6384925" y="684212"/>
              <a:ext cx="411163"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75" name="Shape 262"/>
            <p:cNvSpPr/>
            <p:nvPr/>
          </p:nvSpPr>
          <p:spPr>
            <a:xfrm>
              <a:off x="6384925" y="801687"/>
              <a:ext cx="331788"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76" name="Shape 263"/>
            <p:cNvSpPr/>
            <p:nvPr/>
          </p:nvSpPr>
          <p:spPr>
            <a:xfrm>
              <a:off x="6384925" y="923925"/>
              <a:ext cx="242887" cy="28575"/>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sp>
          <p:nvSpPr>
            <p:cNvPr id="77" name="Shape 264"/>
            <p:cNvSpPr/>
            <p:nvPr/>
          </p:nvSpPr>
          <p:spPr>
            <a:xfrm>
              <a:off x="6640513" y="563562"/>
              <a:ext cx="601662" cy="604837"/>
            </a:xfrm>
            <a:custGeom>
              <a:avLst/>
              <a:gdLst/>
              <a:ahLst/>
              <a:cxnLst/>
              <a:rect l="0" t="0" r="0" b="0"/>
              <a:pathLst>
                <a:path w="120000" h="120000" extrusionOk="0">
                  <a:moveTo>
                    <a:pt x="64591" y="15748"/>
                  </a:moveTo>
                  <a:lnTo>
                    <a:pt x="53509" y="27086"/>
                  </a:lnTo>
                  <a:lnTo>
                    <a:pt x="11398" y="68661"/>
                  </a:lnTo>
                  <a:lnTo>
                    <a:pt x="0" y="120000"/>
                  </a:lnTo>
                  <a:lnTo>
                    <a:pt x="50976" y="108031"/>
                  </a:lnTo>
                  <a:lnTo>
                    <a:pt x="53509" y="105511"/>
                  </a:lnTo>
                  <a:lnTo>
                    <a:pt x="64591" y="94173"/>
                  </a:lnTo>
                  <a:lnTo>
                    <a:pt x="120000" y="39370"/>
                  </a:lnTo>
                  <a:lnTo>
                    <a:pt x="80422" y="0"/>
                  </a:lnTo>
                  <a:lnTo>
                    <a:pt x="64591" y="15748"/>
                  </a:lnTo>
                  <a:close/>
                  <a:moveTo>
                    <a:pt x="100052" y="30551"/>
                  </a:moveTo>
                  <a:lnTo>
                    <a:pt x="38627" y="91338"/>
                  </a:lnTo>
                  <a:lnTo>
                    <a:pt x="29445" y="82519"/>
                  </a:lnTo>
                  <a:lnTo>
                    <a:pt x="90870" y="21417"/>
                  </a:lnTo>
                  <a:lnTo>
                    <a:pt x="100052" y="30551"/>
                  </a:lnTo>
                  <a:close/>
                  <a:moveTo>
                    <a:pt x="26912" y="80000"/>
                  </a:moveTo>
                  <a:lnTo>
                    <a:pt x="18997" y="72125"/>
                  </a:lnTo>
                  <a:lnTo>
                    <a:pt x="80422" y="11023"/>
                  </a:lnTo>
                  <a:lnTo>
                    <a:pt x="88337" y="18897"/>
                  </a:lnTo>
                  <a:lnTo>
                    <a:pt x="26912" y="80000"/>
                  </a:lnTo>
                  <a:close/>
                  <a:moveTo>
                    <a:pt x="24063" y="82519"/>
                  </a:moveTo>
                  <a:lnTo>
                    <a:pt x="24063" y="82519"/>
                  </a:lnTo>
                  <a:lnTo>
                    <a:pt x="38627" y="97007"/>
                  </a:lnTo>
                  <a:lnTo>
                    <a:pt x="38627" y="97007"/>
                  </a:lnTo>
                  <a:lnTo>
                    <a:pt x="43377" y="101732"/>
                  </a:lnTo>
                  <a:lnTo>
                    <a:pt x="24696" y="106141"/>
                  </a:lnTo>
                  <a:lnTo>
                    <a:pt x="13614" y="94803"/>
                  </a:lnTo>
                  <a:lnTo>
                    <a:pt x="17730" y="76220"/>
                  </a:lnTo>
                  <a:lnTo>
                    <a:pt x="24063" y="82519"/>
                  </a:lnTo>
                  <a:close/>
                  <a:moveTo>
                    <a:pt x="47493" y="100472"/>
                  </a:moveTo>
                  <a:lnTo>
                    <a:pt x="41477" y="94173"/>
                  </a:lnTo>
                  <a:lnTo>
                    <a:pt x="102585" y="33070"/>
                  </a:lnTo>
                  <a:lnTo>
                    <a:pt x="109234" y="39370"/>
                  </a:lnTo>
                  <a:lnTo>
                    <a:pt x="47493" y="100472"/>
                  </a:lnTo>
                  <a:close/>
                </a:path>
              </a:pathLst>
            </a:cu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rgbClr val="0A0A0A"/>
                </a:solidFill>
                <a:latin typeface="Roboto"/>
                <a:ea typeface="Roboto"/>
                <a:cs typeface="Roboto"/>
                <a:sym typeface="Roboto"/>
              </a:endParaRPr>
            </a:p>
          </p:txBody>
        </p:sp>
      </p:grpSp>
      <p:sp>
        <p:nvSpPr>
          <p:cNvPr id="78" name="Shape 243"/>
          <p:cNvSpPr txBox="1"/>
          <p:nvPr/>
        </p:nvSpPr>
        <p:spPr>
          <a:xfrm>
            <a:off x="8528720" y="753543"/>
            <a:ext cx="3109007"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020.gada </a:t>
            </a:r>
            <a:r>
              <a:rPr lang="lv-LV" sz="1600" b="1" dirty="0">
                <a:solidFill>
                  <a:srgbClr val="0A0A0A"/>
                </a:solidFill>
                <a:latin typeface="Roboto"/>
                <a:ea typeface="Roboto"/>
                <a:cs typeface="Roboto"/>
                <a:sym typeface="Roboto"/>
              </a:rPr>
              <a:t>janvāris – jūnijs (B)</a:t>
            </a:r>
          </a:p>
          <a:p>
            <a:pPr lvl="0">
              <a:buSzPct val="25000"/>
            </a:pPr>
            <a:r>
              <a:rPr lang="lv-LV" sz="1600" b="1" dirty="0">
                <a:solidFill>
                  <a:srgbClr val="0A0A0A"/>
                </a:solidFill>
                <a:latin typeface="Roboto"/>
                <a:ea typeface="Roboto"/>
                <a:cs typeface="Roboto"/>
                <a:sym typeface="Roboto"/>
              </a:rPr>
              <a:t>(posms starp stacijām)</a:t>
            </a:r>
          </a:p>
        </p:txBody>
      </p:sp>
      <p:sp>
        <p:nvSpPr>
          <p:cNvPr id="79" name="Shape 244"/>
          <p:cNvSpPr/>
          <p:nvPr/>
        </p:nvSpPr>
        <p:spPr>
          <a:xfrm>
            <a:off x="8528720" y="1302004"/>
            <a:ext cx="3005076"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Slēgta konkursa 2.kārtas piedāvājumu iesniegšana</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Iesniegto piedāvājumu izvērtēšana</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Līguma slēgšana ar uzvarētāju</a:t>
            </a:r>
          </a:p>
        </p:txBody>
      </p:sp>
      <p:cxnSp>
        <p:nvCxnSpPr>
          <p:cNvPr id="80" name="Shape 245"/>
          <p:cNvCxnSpPr/>
          <p:nvPr/>
        </p:nvCxnSpPr>
        <p:spPr>
          <a:xfrm>
            <a:off x="8582150" y="1289612"/>
            <a:ext cx="2589048" cy="0"/>
          </a:xfrm>
          <a:prstGeom prst="straightConnector1">
            <a:avLst/>
          </a:prstGeom>
          <a:noFill/>
          <a:ln w="19050" cap="flat" cmpd="sng">
            <a:solidFill>
              <a:schemeClr val="accent1"/>
            </a:solidFill>
            <a:prstDash val="solid"/>
            <a:miter/>
            <a:headEnd type="none" w="med" len="med"/>
            <a:tailEnd type="none" w="med" len="med"/>
          </a:ln>
        </p:spPr>
      </p:cxnSp>
      <p:sp>
        <p:nvSpPr>
          <p:cNvPr id="81" name="Shape 243"/>
          <p:cNvSpPr txBox="1"/>
          <p:nvPr/>
        </p:nvSpPr>
        <p:spPr>
          <a:xfrm>
            <a:off x="9173980" y="4666900"/>
            <a:ext cx="3429995" cy="369300"/>
          </a:xfrm>
          <a:prstGeom prst="rect">
            <a:avLst/>
          </a:prstGeom>
          <a:noFill/>
          <a:ln>
            <a:noFill/>
          </a:ln>
        </p:spPr>
        <p:txBody>
          <a:bodyPr lIns="91425" tIns="45700" rIns="91425" bIns="45700" anchor="t" anchorCtr="0">
            <a:noAutofit/>
          </a:bodyPr>
          <a:lstStyle/>
          <a:p>
            <a:pPr lvl="0">
              <a:buSzPct val="25000"/>
            </a:pPr>
            <a:r>
              <a:rPr lang="lv-LV" sz="1600" b="1" dirty="0">
                <a:solidFill>
                  <a:srgbClr val="0A0A0A"/>
                </a:solidFill>
                <a:latin typeface="Roboto"/>
                <a:ea typeface="Roboto"/>
                <a:cs typeface="Roboto"/>
                <a:sym typeface="Roboto"/>
              </a:rPr>
              <a:t>2</a:t>
            </a:r>
            <a:r>
              <a:rPr lang="lv-LV" sz="1600" b="1" dirty="0">
                <a:solidFill>
                  <a:srgbClr val="0A0A0A"/>
                </a:solidFill>
                <a:ea typeface="Roboto"/>
                <a:cs typeface="Roboto"/>
                <a:sym typeface="Roboto"/>
              </a:rPr>
              <a:t>020.gads </a:t>
            </a:r>
            <a:r>
              <a:rPr lang="lv-LV" sz="1600" b="1" dirty="0">
                <a:solidFill>
                  <a:srgbClr val="0A0A0A"/>
                </a:solidFill>
                <a:latin typeface="Roboto"/>
                <a:ea typeface="Roboto"/>
                <a:cs typeface="Roboto"/>
                <a:sym typeface="Roboto"/>
              </a:rPr>
              <a:t>– 2022.gads</a:t>
            </a:r>
          </a:p>
        </p:txBody>
      </p:sp>
      <p:sp>
        <p:nvSpPr>
          <p:cNvPr id="82" name="Shape 244"/>
          <p:cNvSpPr/>
          <p:nvPr/>
        </p:nvSpPr>
        <p:spPr>
          <a:xfrm>
            <a:off x="9022882" y="5060766"/>
            <a:ext cx="3225298" cy="1276538"/>
          </a:xfrm>
          <a:prstGeom prst="rect">
            <a:avLst/>
          </a:prstGeom>
          <a:noFill/>
          <a:ln>
            <a:noFill/>
          </a:ln>
        </p:spPr>
        <p:txBody>
          <a:bodyPr lIns="91425" tIns="45700" rIns="91425" bIns="45700" anchor="t" anchorCtr="0">
            <a:noAutofit/>
          </a:bodyPr>
          <a:lstStyle/>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Pārbūves darbi</a:t>
            </a:r>
          </a:p>
          <a:p>
            <a:pPr marL="285750" marR="0" lvl="0" indent="-273050" algn="l" rtl="0">
              <a:spcBef>
                <a:spcPts val="0"/>
              </a:spcBef>
              <a:buClr>
                <a:schemeClr val="dk1"/>
              </a:buClr>
              <a:buSzPct val="100000"/>
              <a:buFont typeface="Roboto"/>
              <a:buChar char="-"/>
            </a:pPr>
            <a:r>
              <a:rPr lang="lv-LV" sz="1400" dirty="0">
                <a:solidFill>
                  <a:schemeClr val="dk1"/>
                </a:solidFill>
                <a:latin typeface="Roboto"/>
                <a:ea typeface="Roboto"/>
                <a:cs typeface="Roboto"/>
                <a:sym typeface="Roboto"/>
              </a:rPr>
              <a:t>Izpilddokumentācijas izstrāde</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Atzinumu un apliecinājumu saņemšana par būves gatavību pieņemšanai ekspluatācijā</a:t>
            </a:r>
          </a:p>
          <a:p>
            <a:pPr marL="285750" marR="0" lvl="0" indent="-273050" algn="l" rtl="0">
              <a:spcBef>
                <a:spcPts val="0"/>
              </a:spcBef>
              <a:buClr>
                <a:schemeClr val="dk1"/>
              </a:buClr>
              <a:buSzPct val="100000"/>
              <a:buFont typeface="Roboto"/>
              <a:buChar char="-"/>
            </a:pPr>
            <a:r>
              <a:rPr lang="lv-LV" sz="1400" dirty="0">
                <a:latin typeface="Roboto"/>
                <a:ea typeface="Roboto"/>
                <a:cs typeface="Roboto"/>
                <a:sym typeface="Roboto"/>
              </a:rPr>
              <a:t>Būves pieņemšana ekspluatācijā</a:t>
            </a:r>
          </a:p>
        </p:txBody>
      </p:sp>
    </p:spTree>
    <p:extLst>
      <p:ext uri="{BB962C8B-B14F-4D97-AF65-F5344CB8AC3E}">
        <p14:creationId xmlns:p14="http://schemas.microsoft.com/office/powerpoint/2010/main" val="11199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50"/>
                                        <p:tgtEl>
                                          <p:spTgt spid="24"/>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250"/>
                            </p:stCondLst>
                            <p:childTnLst>
                              <p:par>
                                <p:cTn id="29" presetID="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p:tgtEl>
                                          <p:spTgt spid="29"/>
                                        </p:tgtEl>
                                        <p:attrNameLst>
                                          <p:attrName>ppt_x</p:attrName>
                                        </p:attrNameLst>
                                      </p:cBhvr>
                                      <p:tavLst>
                                        <p:tav tm="0">
                                          <p:val>
                                            <p:strVal val="#ppt_x-1"/>
                                          </p:val>
                                        </p:tav>
                                        <p:tav tm="100000">
                                          <p:val>
                                            <p:strVal val="#ppt_x"/>
                                          </p:val>
                                        </p:tav>
                                      </p:tavLst>
                                    </p:anim>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5750"/>
                            </p:stCondLst>
                            <p:childTnLst>
                              <p:par>
                                <p:cTn id="36" presetID="10" presetClass="entr" presetSubtype="0"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625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675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725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par>
                          <p:cTn id="51" fill="hold">
                            <p:stCondLst>
                              <p:cond delay="7750"/>
                            </p:stCondLst>
                            <p:childTnLst>
                              <p:par>
                                <p:cTn id="52" presetID="10"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8250"/>
                            </p:stCondLst>
                            <p:childTnLst>
                              <p:par>
                                <p:cTn id="56" presetID="10"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par>
                          <p:cTn id="59" fill="hold">
                            <p:stCondLst>
                              <p:cond delay="875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9250"/>
                            </p:stCondLst>
                            <p:childTnLst>
                              <p:par>
                                <p:cTn id="64" presetID="10" presetClass="entr" presetSubtype="0"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9750"/>
                            </p:stCondLst>
                            <p:childTnLst>
                              <p:par>
                                <p:cTn id="68" presetID="10"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par>
                          <p:cTn id="71" fill="hold">
                            <p:stCondLst>
                              <p:cond delay="10250"/>
                            </p:stCondLst>
                            <p:childTnLst>
                              <p:par>
                                <p:cTn id="72" presetID="10" presetClass="entr" presetSubtype="0" fill="hold"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par>
                          <p:cTn id="75" fill="hold">
                            <p:stCondLst>
                              <p:cond delay="10750"/>
                            </p:stCondLst>
                            <p:childTnLst>
                              <p:par>
                                <p:cTn id="76" presetID="10" presetClass="entr" presetSubtype="0"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11250"/>
                            </p:stCondLst>
                            <p:childTnLst>
                              <p:par>
                                <p:cTn id="80" presetID="2" presetClass="entr" presetSubtype="8" fill="hold" nodeType="after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p:tgtEl>
                                          <p:spTgt spid="44"/>
                                        </p:tgtEl>
                                        <p:attrNameLst>
                                          <p:attrName>ppt_x</p:attrName>
                                        </p:attrNameLst>
                                      </p:cBhvr>
                                      <p:tavLst>
                                        <p:tav tm="0">
                                          <p:val>
                                            <p:strVal val="#ppt_x-1"/>
                                          </p:val>
                                        </p:tav>
                                        <p:tav tm="100000">
                                          <p:val>
                                            <p:strVal val="#ppt_x"/>
                                          </p:val>
                                        </p:tav>
                                      </p:tavLst>
                                    </p:anim>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childTnLst>
                          </p:cTn>
                        </p:par>
                        <p:par>
                          <p:cTn id="86" fill="hold">
                            <p:stCondLst>
                              <p:cond delay="11750"/>
                            </p:stCondLst>
                            <p:childTnLst>
                              <p:par>
                                <p:cTn id="87" presetID="10" presetClass="entr" presetSubtype="0" fill="hold"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childTnLst>
                                </p:cTn>
                              </p:par>
                            </p:childTnLst>
                          </p:cTn>
                        </p:par>
                        <p:par>
                          <p:cTn id="90" fill="hold">
                            <p:stCondLst>
                              <p:cond delay="12250"/>
                            </p:stCondLst>
                            <p:childTnLst>
                              <p:par>
                                <p:cTn id="91" presetID="2" presetClass="entr" presetSubtype="8" fill="hold" nodeType="afterEffect">
                                  <p:stCondLst>
                                    <p:cond delay="0"/>
                                  </p:stCondLst>
                                  <p:childTnLst>
                                    <p:set>
                                      <p:cBhvr>
                                        <p:cTn id="92" dur="1" fill="hold">
                                          <p:stCondLst>
                                            <p:cond delay="0"/>
                                          </p:stCondLst>
                                        </p:cTn>
                                        <p:tgtEl>
                                          <p:spTgt spid="47"/>
                                        </p:tgtEl>
                                        <p:attrNameLst>
                                          <p:attrName>style.visibility</p:attrName>
                                        </p:attrNameLst>
                                      </p:cBhvr>
                                      <p:to>
                                        <p:strVal val="visible"/>
                                      </p:to>
                                    </p:set>
                                    <p:anim calcmode="lin" valueType="num">
                                      <p:cBhvr additive="base">
                                        <p:cTn id="93" dur="500"/>
                                        <p:tgtEl>
                                          <p:spTgt spid="47"/>
                                        </p:tgtEl>
                                        <p:attrNameLst>
                                          <p:attrName>ppt_x</p:attrName>
                                        </p:attrNameLst>
                                      </p:cBhvr>
                                      <p:tavLst>
                                        <p:tav tm="0">
                                          <p:val>
                                            <p:strVal val="#ppt_x-1"/>
                                          </p:val>
                                        </p:tav>
                                        <p:tav tm="100000">
                                          <p:val>
                                            <p:strVal val="#ppt_x"/>
                                          </p:val>
                                        </p:tav>
                                      </p:tavLst>
                                    </p:anim>
                                  </p:childTnLst>
                                </p:cTn>
                              </p:par>
                              <p:par>
                                <p:cTn id="94" presetID="10"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par>
                          <p:cTn id="97" fill="hold">
                            <p:stCondLst>
                              <p:cond delay="12750"/>
                            </p:stCondLst>
                            <p:childTnLst>
                              <p:par>
                                <p:cTn id="98" presetID="10" presetClass="entr" presetSubtype="0"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childTnLst>
                          </p:cTn>
                        </p:par>
                        <p:par>
                          <p:cTn id="101" fill="hold">
                            <p:stCondLst>
                              <p:cond delay="13250"/>
                            </p:stCondLst>
                            <p:childTnLst>
                              <p:par>
                                <p:cTn id="102" presetID="2" presetClass="entr" presetSubtype="8" fill="hold"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p:tgtEl>
                                          <p:spTgt spid="50"/>
                                        </p:tgtEl>
                                        <p:attrNameLst>
                                          <p:attrName>ppt_x</p:attrName>
                                        </p:attrNameLst>
                                      </p:cBhvr>
                                      <p:tavLst>
                                        <p:tav tm="0">
                                          <p:val>
                                            <p:strVal val="#ppt_x-1"/>
                                          </p:val>
                                        </p:tav>
                                        <p:tav tm="100000">
                                          <p:val>
                                            <p:strVal val="#ppt_x"/>
                                          </p:val>
                                        </p:tav>
                                      </p:tavLst>
                                    </p:anim>
                                  </p:childTnLst>
                                </p:cTn>
                              </p:par>
                              <p:par>
                                <p:cTn id="105" presetID="10"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childTnLst>
                          </p:cTn>
                        </p:par>
                        <p:par>
                          <p:cTn id="108" fill="hold">
                            <p:stCondLst>
                              <p:cond delay="13750"/>
                            </p:stCondLst>
                            <p:childTnLst>
                              <p:par>
                                <p:cTn id="109" presetID="10" presetClass="entr" presetSubtype="0" fill="hold"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childTnLst>
                          </p:cTn>
                        </p:par>
                        <p:par>
                          <p:cTn id="112" fill="hold">
                            <p:stCondLst>
                              <p:cond delay="14250"/>
                            </p:stCondLst>
                            <p:childTnLst>
                              <p:par>
                                <p:cTn id="113" presetID="2" presetClass="entr" presetSubtype="8" fill="hold" nodeType="after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p:tgtEl>
                                          <p:spTgt spid="53"/>
                                        </p:tgtEl>
                                        <p:attrNameLst>
                                          <p:attrName>ppt_x</p:attrName>
                                        </p:attrNameLst>
                                      </p:cBhvr>
                                      <p:tavLst>
                                        <p:tav tm="0">
                                          <p:val>
                                            <p:strVal val="#ppt_x-1"/>
                                          </p:val>
                                        </p:tav>
                                        <p:tav tm="100000">
                                          <p:val>
                                            <p:strVal val="#ppt_x"/>
                                          </p:val>
                                        </p:tav>
                                      </p:tavLst>
                                    </p:anim>
                                  </p:childTnLst>
                                </p:cTn>
                              </p:par>
                              <p:par>
                                <p:cTn id="116" presetID="10" presetClass="entr" presetSubtype="0" fill="hold" nodeType="with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fade">
                                      <p:cBhvr>
                                        <p:cTn id="118" dur="500"/>
                                        <p:tgtEl>
                                          <p:spTgt spid="55"/>
                                        </p:tgtEl>
                                      </p:cBhvr>
                                    </p:animEffect>
                                  </p:childTnLst>
                                </p:cTn>
                              </p:par>
                            </p:childTnLst>
                          </p:cTn>
                        </p:par>
                        <p:par>
                          <p:cTn id="119" fill="hold">
                            <p:stCondLst>
                              <p:cond delay="14750"/>
                            </p:stCondLst>
                            <p:childTnLst>
                              <p:par>
                                <p:cTn id="120" presetID="10" presetClass="entr" presetSubtype="0" fill="hold" nodeType="after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500"/>
                                        <p:tgtEl>
                                          <p:spTgt spid="54"/>
                                        </p:tgtEl>
                                      </p:cBhvr>
                                    </p:animEffect>
                                  </p:childTnLst>
                                </p:cTn>
                              </p:par>
                              <p:par>
                                <p:cTn id="123" presetID="10" presetClass="entr" presetSubtype="0" fill="hold" nodeType="with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fade">
                                      <p:cBhvr>
                                        <p:cTn id="125" dur="500"/>
                                        <p:tgtEl>
                                          <p:spTgt spid="56"/>
                                        </p:tgtEl>
                                      </p:cBhvr>
                                    </p:animEffect>
                                  </p:childTnLst>
                                </p:cTn>
                              </p:par>
                            </p:childTnLst>
                          </p:cTn>
                        </p:par>
                        <p:par>
                          <p:cTn id="126" fill="hold">
                            <p:stCondLst>
                              <p:cond delay="15250"/>
                            </p:stCondLst>
                            <p:childTnLst>
                              <p:par>
                                <p:cTn id="127" presetID="10" presetClass="entr" presetSubtype="0" fill="hold" nodeType="after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childTnLst>
                          </p:cTn>
                        </p:par>
                        <p:par>
                          <p:cTn id="130" fill="hold">
                            <p:stCondLst>
                              <p:cond delay="15750"/>
                            </p:stCondLst>
                            <p:childTnLst>
                              <p:par>
                                <p:cTn id="131" presetID="2" presetClass="entr" presetSubtype="8" fill="hold" nodeType="afterEffect">
                                  <p:stCondLst>
                                    <p:cond delay="0"/>
                                  </p:stCondLst>
                                  <p:childTnLst>
                                    <p:set>
                                      <p:cBhvr>
                                        <p:cTn id="132" dur="1" fill="hold">
                                          <p:stCondLst>
                                            <p:cond delay="0"/>
                                          </p:stCondLst>
                                        </p:cTn>
                                        <p:tgtEl>
                                          <p:spTgt spid="66"/>
                                        </p:tgtEl>
                                        <p:attrNameLst>
                                          <p:attrName>style.visibility</p:attrName>
                                        </p:attrNameLst>
                                      </p:cBhvr>
                                      <p:to>
                                        <p:strVal val="visible"/>
                                      </p:to>
                                    </p:set>
                                    <p:anim calcmode="lin" valueType="num">
                                      <p:cBhvr additive="base">
                                        <p:cTn id="133" dur="500"/>
                                        <p:tgtEl>
                                          <p:spTgt spid="66"/>
                                        </p:tgtEl>
                                        <p:attrNameLst>
                                          <p:attrName>ppt_x</p:attrName>
                                        </p:attrNameLst>
                                      </p:cBhvr>
                                      <p:tavLst>
                                        <p:tav tm="0">
                                          <p:val>
                                            <p:strVal val="#ppt_x-1"/>
                                          </p:val>
                                        </p:tav>
                                        <p:tav tm="100000">
                                          <p:val>
                                            <p:strVal val="#ppt_x"/>
                                          </p:val>
                                        </p:tav>
                                      </p:tavLst>
                                    </p:anim>
                                  </p:childTnLst>
                                </p:cTn>
                              </p:par>
                              <p:par>
                                <p:cTn id="134" presetID="10" presetClass="entr" presetSubtype="0" fill="hold"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500"/>
                                        <p:tgtEl>
                                          <p:spTgt spid="68"/>
                                        </p:tgtEl>
                                      </p:cBhvr>
                                    </p:animEffect>
                                  </p:childTnLst>
                                </p:cTn>
                              </p:par>
                            </p:childTnLst>
                          </p:cTn>
                        </p:par>
                        <p:par>
                          <p:cTn id="137" fill="hold">
                            <p:stCondLst>
                              <p:cond delay="16250"/>
                            </p:stCondLst>
                            <p:childTnLst>
                              <p:par>
                                <p:cTn id="138" presetID="10" presetClass="entr" presetSubtype="0" fill="hold" nodeType="after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childTnLst>
                          </p:cTn>
                        </p:par>
                        <p:par>
                          <p:cTn id="141" fill="hold">
                            <p:stCondLst>
                              <p:cond delay="16750"/>
                            </p:stCondLst>
                            <p:childTnLst>
                              <p:par>
                                <p:cTn id="142" presetID="10" presetClass="entr" presetSubtype="0" fill="hold" nodeType="after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fade">
                                      <p:cBhvr>
                                        <p:cTn id="144" dur="500"/>
                                        <p:tgtEl>
                                          <p:spTgt spid="70"/>
                                        </p:tgtEl>
                                      </p:cBhvr>
                                    </p:animEffect>
                                  </p:childTnLst>
                                </p:cTn>
                              </p:par>
                            </p:childTnLst>
                          </p:cTn>
                        </p:par>
                        <p:par>
                          <p:cTn id="145" fill="hold">
                            <p:stCondLst>
                              <p:cond delay="17250"/>
                            </p:stCondLst>
                            <p:childTnLst>
                              <p:par>
                                <p:cTn id="146" presetID="10" presetClass="entr" presetSubtype="0" fill="hold" nodeType="afterEffect">
                                  <p:stCondLst>
                                    <p:cond delay="0"/>
                                  </p:stCondLst>
                                  <p:childTnLst>
                                    <p:set>
                                      <p:cBhvr>
                                        <p:cTn id="147" dur="1" fill="hold">
                                          <p:stCondLst>
                                            <p:cond delay="0"/>
                                          </p:stCondLst>
                                        </p:cTn>
                                        <p:tgtEl>
                                          <p:spTgt spid="71"/>
                                        </p:tgtEl>
                                        <p:attrNameLst>
                                          <p:attrName>style.visibility</p:attrName>
                                        </p:attrNameLst>
                                      </p:cBhvr>
                                      <p:to>
                                        <p:strVal val="visible"/>
                                      </p:to>
                                    </p:set>
                                    <p:animEffect transition="in" filter="fade">
                                      <p:cBhvr>
                                        <p:cTn id="148" dur="500"/>
                                        <p:tgtEl>
                                          <p:spTgt spid="71"/>
                                        </p:tgtEl>
                                      </p:cBhvr>
                                    </p:animEffect>
                                  </p:childTnLst>
                                </p:cTn>
                              </p:par>
                            </p:childTnLst>
                          </p:cTn>
                        </p:par>
                        <p:par>
                          <p:cTn id="149" fill="hold">
                            <p:stCondLst>
                              <p:cond delay="17750"/>
                            </p:stCondLst>
                            <p:childTnLst>
                              <p:par>
                                <p:cTn id="150" presetID="2" presetClass="entr" presetSubtype="8" fill="hold" nodeType="after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additive="base">
                                        <p:cTn id="152" dur="500"/>
                                        <p:tgtEl>
                                          <p:spTgt spid="78"/>
                                        </p:tgtEl>
                                        <p:attrNameLst>
                                          <p:attrName>ppt_x</p:attrName>
                                        </p:attrNameLst>
                                      </p:cBhvr>
                                      <p:tavLst>
                                        <p:tav tm="0">
                                          <p:val>
                                            <p:strVal val="#ppt_x-1"/>
                                          </p:val>
                                        </p:tav>
                                        <p:tav tm="100000">
                                          <p:val>
                                            <p:strVal val="#ppt_x"/>
                                          </p:val>
                                        </p:tav>
                                      </p:tavLst>
                                    </p:anim>
                                  </p:childTnLst>
                                </p:cTn>
                              </p:par>
                              <p:par>
                                <p:cTn id="153" presetID="10" presetClass="entr" presetSubtype="0" fill="hold" nodeType="withEffect">
                                  <p:stCondLst>
                                    <p:cond delay="0"/>
                                  </p:stCondLst>
                                  <p:childTnLst>
                                    <p:set>
                                      <p:cBhvr>
                                        <p:cTn id="154" dur="1" fill="hold">
                                          <p:stCondLst>
                                            <p:cond delay="0"/>
                                          </p:stCondLst>
                                        </p:cTn>
                                        <p:tgtEl>
                                          <p:spTgt spid="80"/>
                                        </p:tgtEl>
                                        <p:attrNameLst>
                                          <p:attrName>style.visibility</p:attrName>
                                        </p:attrNameLst>
                                      </p:cBhvr>
                                      <p:to>
                                        <p:strVal val="visible"/>
                                      </p:to>
                                    </p:set>
                                    <p:animEffect transition="in" filter="fade">
                                      <p:cBhvr>
                                        <p:cTn id="155" dur="500"/>
                                        <p:tgtEl>
                                          <p:spTgt spid="80"/>
                                        </p:tgtEl>
                                      </p:cBhvr>
                                    </p:animEffect>
                                  </p:childTnLst>
                                </p:cTn>
                              </p:par>
                            </p:childTnLst>
                          </p:cTn>
                        </p:par>
                        <p:par>
                          <p:cTn id="156" fill="hold">
                            <p:stCondLst>
                              <p:cond delay="18250"/>
                            </p:stCondLst>
                            <p:childTnLst>
                              <p:par>
                                <p:cTn id="157" presetID="10" presetClass="entr" presetSubtype="0" fill="hold" nodeType="afterEffect">
                                  <p:stCondLst>
                                    <p:cond delay="0"/>
                                  </p:stCondLst>
                                  <p:childTnLst>
                                    <p:set>
                                      <p:cBhvr>
                                        <p:cTn id="158" dur="1" fill="hold">
                                          <p:stCondLst>
                                            <p:cond delay="0"/>
                                          </p:stCondLst>
                                        </p:cTn>
                                        <p:tgtEl>
                                          <p:spTgt spid="79"/>
                                        </p:tgtEl>
                                        <p:attrNameLst>
                                          <p:attrName>style.visibility</p:attrName>
                                        </p:attrNameLst>
                                      </p:cBhvr>
                                      <p:to>
                                        <p:strVal val="visible"/>
                                      </p:to>
                                    </p:set>
                                    <p:animEffect transition="in" filter="fade">
                                      <p:cBhvr>
                                        <p:cTn id="159" dur="500"/>
                                        <p:tgtEl>
                                          <p:spTgt spid="79"/>
                                        </p:tgtEl>
                                      </p:cBhvr>
                                    </p:animEffect>
                                  </p:childTnLst>
                                </p:cTn>
                              </p:par>
                            </p:childTnLst>
                          </p:cTn>
                        </p:par>
                        <p:par>
                          <p:cTn id="160" fill="hold">
                            <p:stCondLst>
                              <p:cond delay="18750"/>
                            </p:stCondLst>
                            <p:childTnLst>
                              <p:par>
                                <p:cTn id="161" presetID="2" presetClass="entr" presetSubtype="8" fill="hold" nodeType="afterEffect">
                                  <p:stCondLst>
                                    <p:cond delay="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p:tgtEl>
                                          <p:spTgt spid="81"/>
                                        </p:tgtEl>
                                        <p:attrNameLst>
                                          <p:attrName>ppt_x</p:attrName>
                                        </p:attrNameLst>
                                      </p:cBhvr>
                                      <p:tavLst>
                                        <p:tav tm="0">
                                          <p:val>
                                            <p:strVal val="#ppt_x-1"/>
                                          </p:val>
                                        </p:tav>
                                        <p:tav tm="100000">
                                          <p:val>
                                            <p:strVal val="#ppt_x"/>
                                          </p:val>
                                        </p:tav>
                                      </p:tavLst>
                                    </p:anim>
                                  </p:childTnLst>
                                </p:cTn>
                              </p:par>
                            </p:childTnLst>
                          </p:cTn>
                        </p:par>
                        <p:par>
                          <p:cTn id="164" fill="hold">
                            <p:stCondLst>
                              <p:cond delay="19250"/>
                            </p:stCondLst>
                            <p:childTnLst>
                              <p:par>
                                <p:cTn id="165" presetID="10" presetClass="entr" presetSubtype="0" fill="hold" nodeType="after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31</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lv-LV" dirty="0" smtClean="0"/>
              <a:t>Citi iepirkumi</a:t>
            </a:r>
            <a:endParaRPr lang="lv-LV" dirty="0"/>
          </a:p>
        </p:txBody>
      </p:sp>
      <p:sp>
        <p:nvSpPr>
          <p:cNvPr id="5" name="Shape 276"/>
          <p:cNvSpPr txBox="1">
            <a:spLocks/>
          </p:cNvSpPr>
          <p:nvPr/>
        </p:nvSpPr>
        <p:spPr>
          <a:xfrm>
            <a:off x="1841500" y="1667984"/>
            <a:ext cx="9613900" cy="3754916"/>
          </a:xfrm>
          <a:prstGeom prst="rect">
            <a:avLst/>
          </a:prstGeom>
        </p:spPr>
        <p:txBody>
          <a:bodyPr vert="horz" lIns="91425" tIns="91425" rIns="91425" bIns="91425" rtlCol="0" anchor="t" anchorCtr="0">
            <a:noAutofit/>
          </a:bodyPr>
          <a:lstStyle>
            <a:lvl1pPr algn="ctr" defTabSz="914400" rtl="0" eaLnBrk="1" latinLnBrk="0" hangingPunct="1">
              <a:lnSpc>
                <a:spcPct val="90000"/>
              </a:lnSpc>
              <a:spcBef>
                <a:spcPct val="0"/>
              </a:spcBef>
              <a:buNone/>
              <a:defRPr sz="2800" b="1" kern="1200" baseline="0">
                <a:solidFill>
                  <a:schemeClr val="tx1"/>
                </a:solidFill>
                <a:effectLst/>
                <a:latin typeface="Nexa Black" pitchFamily="50" charset="-70"/>
                <a:ea typeface="+mj-ea"/>
                <a:cs typeface="+mj-cs"/>
              </a:defRPr>
            </a:lvl1pPr>
          </a:lstStyle>
          <a:p>
            <a:pPr marL="285750" indent="-285750" algn="l">
              <a:spcBef>
                <a:spcPts val="0"/>
              </a:spcBef>
              <a:buFont typeface="Arial" panose="020B0604020202020204" pitchFamily="34" charset="0"/>
              <a:buChar char="•"/>
            </a:pPr>
            <a:r>
              <a:rPr lang="lv-LV" sz="1600" b="0" dirty="0" smtClean="0">
                <a:latin typeface="+mn-lt"/>
              </a:rPr>
              <a:t>Zemes </a:t>
            </a:r>
            <a:r>
              <a:rPr lang="lv-LV" sz="1600" b="0" dirty="0">
                <a:latin typeface="+mn-lt"/>
              </a:rPr>
              <a:t>ierīcības projektēšanas, kadastrālās uzmērīšanas un robežu ierīkošanas darbu veikšana nekustamajiem īpašumiem, kas saistīti ar Eiropas standarta platuma publiskās lietošanas dzelzceļa infrastruktūras līnijas “Rail Baltica” būvniecību</a:t>
            </a:r>
            <a:r>
              <a:rPr lang="lv-LV" sz="1600" b="0" dirty="0" smtClean="0">
                <a:latin typeface="+mn-lt"/>
              </a:rPr>
              <a:t>.</a:t>
            </a:r>
          </a:p>
          <a:p>
            <a:pPr marL="285750" indent="-285750" algn="l">
              <a:spcBef>
                <a:spcPts val="0"/>
              </a:spcBef>
              <a:buFont typeface="Arial" panose="020B0604020202020204" pitchFamily="34" charset="0"/>
              <a:buChar char="•"/>
            </a:pPr>
            <a:endParaRPr lang="lv-LV" sz="1600" b="0" dirty="0">
              <a:latin typeface="+mn-lt"/>
            </a:endParaRPr>
          </a:p>
          <a:p>
            <a:pPr marL="285750" indent="-285750" algn="l">
              <a:spcBef>
                <a:spcPts val="0"/>
              </a:spcBef>
              <a:buFont typeface="Arial" panose="020B0604020202020204" pitchFamily="34" charset="0"/>
              <a:buChar char="•"/>
            </a:pPr>
            <a:endParaRPr lang="lv-LV" sz="1600" b="0" dirty="0">
              <a:latin typeface="+mn-lt"/>
            </a:endParaRPr>
          </a:p>
          <a:p>
            <a:pPr marL="285750" indent="-285750" algn="l">
              <a:spcBef>
                <a:spcPts val="0"/>
              </a:spcBef>
              <a:buFont typeface="Arial" panose="020B0604020202020204" pitchFamily="34" charset="0"/>
              <a:buChar char="•"/>
            </a:pPr>
            <a:r>
              <a:rPr lang="lv-LV" sz="1600" b="0" dirty="0" smtClean="0">
                <a:latin typeface="+mn-lt"/>
              </a:rPr>
              <a:t>Nekustamo </a:t>
            </a:r>
            <a:r>
              <a:rPr lang="lv-LV" sz="1600" b="0" dirty="0">
                <a:latin typeface="+mn-lt"/>
              </a:rPr>
              <a:t>īpašumu vērtības noteikšana tiem nekustamajiem īpašumiem, kas saistīti ar Eiropas standarta platuma publiskās lietošanas dzelzceļa infrastruktūras līnijas “Rail Baltica” būvniecību</a:t>
            </a:r>
            <a:r>
              <a:rPr lang="lv-LV" sz="1600" b="0" dirty="0" smtClean="0">
                <a:latin typeface="+mn-lt"/>
              </a:rPr>
              <a:t>.</a:t>
            </a:r>
          </a:p>
          <a:p>
            <a:pPr marL="285750" indent="-285750" algn="l">
              <a:spcBef>
                <a:spcPts val="0"/>
              </a:spcBef>
              <a:buFont typeface="Arial" panose="020B0604020202020204" pitchFamily="34" charset="0"/>
              <a:buChar char="•"/>
            </a:pPr>
            <a:endParaRPr lang="lv-LV" sz="1600" b="0" dirty="0">
              <a:latin typeface="+mn-lt"/>
            </a:endParaRPr>
          </a:p>
          <a:p>
            <a:pPr marL="285750" indent="-285750" algn="l">
              <a:spcBef>
                <a:spcPts val="0"/>
              </a:spcBef>
              <a:buFont typeface="Arial" panose="020B0604020202020204" pitchFamily="34" charset="0"/>
              <a:buChar char="•"/>
            </a:pPr>
            <a:r>
              <a:rPr lang="lv-LV" sz="1600" b="0" dirty="0" smtClean="0">
                <a:latin typeface="+mn-lt"/>
              </a:rPr>
              <a:t>Arheoloģiskā izpēte.</a:t>
            </a:r>
          </a:p>
          <a:p>
            <a:pPr marL="285750" indent="-285750" algn="l">
              <a:spcBef>
                <a:spcPts val="0"/>
              </a:spcBef>
              <a:buFont typeface="Arial" panose="020B0604020202020204" pitchFamily="34" charset="0"/>
              <a:buChar char="•"/>
            </a:pPr>
            <a:endParaRPr lang="lv-LV" sz="1600" b="0" dirty="0">
              <a:latin typeface="+mn-lt"/>
            </a:endParaRPr>
          </a:p>
          <a:p>
            <a:pPr marL="285750" indent="-285750" algn="l">
              <a:spcBef>
                <a:spcPts val="0"/>
              </a:spcBef>
              <a:buFont typeface="Arial" panose="020B0604020202020204" pitchFamily="34" charset="0"/>
              <a:buChar char="•"/>
            </a:pPr>
            <a:r>
              <a:rPr lang="lv-LV" sz="1600" b="0" dirty="0">
                <a:latin typeface="+mn-lt"/>
              </a:rPr>
              <a:t>Tehniskā risinājuma tehniskais </a:t>
            </a:r>
            <a:r>
              <a:rPr lang="lv-LV" sz="1600" b="0" dirty="0" smtClean="0">
                <a:latin typeface="+mn-lt"/>
              </a:rPr>
              <a:t>novērtējums.</a:t>
            </a:r>
            <a:endParaRPr lang="lv-LV" sz="1600" b="0" dirty="0">
              <a:latin typeface="+mn-lt"/>
            </a:endParaRPr>
          </a:p>
          <a:p>
            <a:pPr>
              <a:spcBef>
                <a:spcPts val="0"/>
              </a:spcBef>
            </a:pPr>
            <a:endParaRPr lang="lv-LV" dirty="0"/>
          </a:p>
        </p:txBody>
      </p:sp>
    </p:spTree>
    <p:extLst>
      <p:ext uri="{BB962C8B-B14F-4D97-AF65-F5344CB8AC3E}">
        <p14:creationId xmlns:p14="http://schemas.microsoft.com/office/powerpoint/2010/main" val="4268154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59" b="7959"/>
          <a:stretch>
            <a:fillRect/>
          </a:stretch>
        </p:blipFill>
        <p:spPr/>
      </p:pic>
      <p:sp>
        <p:nvSpPr>
          <p:cNvPr id="7" name="Rectangle 6"/>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Freeform 29"/>
          <p:cNvSpPr>
            <a:spLocks/>
          </p:cNvSpPr>
          <p:nvPr/>
        </p:nvSpPr>
        <p:spPr bwMode="auto">
          <a:xfrm>
            <a:off x="474196" y="3503657"/>
            <a:ext cx="6131000" cy="273410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29"/>
          <p:cNvSpPr>
            <a:spLocks/>
          </p:cNvSpPr>
          <p:nvPr/>
        </p:nvSpPr>
        <p:spPr bwMode="auto">
          <a:xfrm>
            <a:off x="529405" y="3661719"/>
            <a:ext cx="6131000" cy="273410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TextBox 9"/>
          <p:cNvSpPr txBox="1"/>
          <p:nvPr/>
        </p:nvSpPr>
        <p:spPr>
          <a:xfrm>
            <a:off x="2070729" y="4096986"/>
            <a:ext cx="3815243" cy="1200329"/>
          </a:xfrm>
          <a:prstGeom prst="rect">
            <a:avLst/>
          </a:prstGeom>
          <a:noFill/>
        </p:spPr>
        <p:txBody>
          <a:bodyPr wrap="square" rtlCol="0">
            <a:spAutoFit/>
          </a:bodyPr>
          <a:lstStyle/>
          <a:p>
            <a:r>
              <a:rPr lang="lv-LV" sz="2400" b="1" i="1" dirty="0">
                <a:solidFill>
                  <a:schemeClr val="bg1"/>
                </a:solidFill>
                <a:latin typeface="Nexa Bold" pitchFamily="50" charset="-70"/>
              </a:rPr>
              <a:t>The best preparation for tomorrow is doing your best today</a:t>
            </a:r>
            <a:endParaRPr lang="en-GB" sz="2400" b="1" i="1" dirty="0">
              <a:solidFill>
                <a:schemeClr val="bg1"/>
              </a:solidFill>
              <a:latin typeface="Nexa Bold" pitchFamily="50" charset="-70"/>
            </a:endParaRPr>
          </a:p>
        </p:txBody>
      </p:sp>
      <p:sp>
        <p:nvSpPr>
          <p:cNvPr id="13" name="Rectangle 12"/>
          <p:cNvSpPr/>
          <p:nvPr/>
        </p:nvSpPr>
        <p:spPr>
          <a:xfrm>
            <a:off x="2070729" y="5732982"/>
            <a:ext cx="2698121" cy="400110"/>
          </a:xfrm>
          <a:prstGeom prst="rect">
            <a:avLst/>
          </a:prstGeom>
        </p:spPr>
        <p:txBody>
          <a:bodyPr wrap="square">
            <a:spAutoFit/>
          </a:bodyPr>
          <a:lstStyle/>
          <a:p>
            <a:r>
              <a:rPr lang="lv-LV" sz="2000" i="1" dirty="0">
                <a:solidFill>
                  <a:srgbClr val="000000"/>
                </a:solidFill>
                <a:latin typeface="Nexa Bold" pitchFamily="50" charset="-70"/>
              </a:rPr>
              <a:t>H.Jackson Brown, Jr.</a:t>
            </a:r>
            <a:endParaRPr lang="id-ID" sz="2000" dirty="0">
              <a:latin typeface="Nexa Bold" pitchFamily="50" charset="-70"/>
            </a:endParaRPr>
          </a:p>
        </p:txBody>
      </p:sp>
      <p:sp>
        <p:nvSpPr>
          <p:cNvPr id="11" name="Freeform 29"/>
          <p:cNvSpPr>
            <a:spLocks/>
          </p:cNvSpPr>
          <p:nvPr/>
        </p:nvSpPr>
        <p:spPr bwMode="auto">
          <a:xfrm>
            <a:off x="6566550" y="3750366"/>
            <a:ext cx="1351079" cy="602510"/>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9"/>
          <p:cNvSpPr>
            <a:spLocks/>
          </p:cNvSpPr>
          <p:nvPr/>
        </p:nvSpPr>
        <p:spPr bwMode="auto">
          <a:xfrm>
            <a:off x="7079392" y="3661719"/>
            <a:ext cx="1034525" cy="46134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29"/>
          <p:cNvSpPr>
            <a:spLocks/>
          </p:cNvSpPr>
          <p:nvPr/>
        </p:nvSpPr>
        <p:spPr bwMode="auto">
          <a:xfrm>
            <a:off x="591967" y="4043687"/>
            <a:ext cx="1034525" cy="46134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29"/>
          <p:cNvSpPr>
            <a:spLocks/>
          </p:cNvSpPr>
          <p:nvPr/>
        </p:nvSpPr>
        <p:spPr bwMode="auto">
          <a:xfrm>
            <a:off x="2506794" y="2780252"/>
            <a:ext cx="1034525" cy="46134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29"/>
          <p:cNvSpPr>
            <a:spLocks/>
          </p:cNvSpPr>
          <p:nvPr/>
        </p:nvSpPr>
        <p:spPr bwMode="auto">
          <a:xfrm>
            <a:off x="5843440" y="5603983"/>
            <a:ext cx="1034525" cy="46134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29"/>
          <p:cNvSpPr>
            <a:spLocks/>
          </p:cNvSpPr>
          <p:nvPr/>
        </p:nvSpPr>
        <p:spPr bwMode="auto">
          <a:xfrm>
            <a:off x="7400366" y="2658180"/>
            <a:ext cx="1034525" cy="461344"/>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708223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3" grpId="0"/>
      <p:bldP spid="11" grpId="0" animBg="1"/>
      <p:bldP spid="12"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32" y="1256158"/>
            <a:ext cx="5785237" cy="500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817938" y="337066"/>
            <a:ext cx="7172325" cy="584775"/>
          </a:xfrm>
          <a:prstGeom prst="rect">
            <a:avLst/>
          </a:prstGeom>
          <a:noFill/>
        </p:spPr>
        <p:txBody>
          <a:bodyPr wrap="square" rtlCol="0">
            <a:spAutoFit/>
          </a:bodyPr>
          <a:lstStyle/>
          <a:p>
            <a:pPr algn="ctr"/>
            <a:r>
              <a:rPr lang="lv-LV" sz="3200" b="1" dirty="0" smtClean="0">
                <a:solidFill>
                  <a:srgbClr val="0A0A0A"/>
                </a:solidFill>
                <a:latin typeface="Nexa Black" pitchFamily="50" charset="-70"/>
              </a:rPr>
              <a:t>Uzdevumi 2016.-2017.</a:t>
            </a:r>
            <a:endParaRPr lang="en-US" sz="3200" b="1" dirty="0">
              <a:solidFill>
                <a:srgbClr val="0A0A0A"/>
              </a:solidFill>
              <a:latin typeface="Nexa Black" pitchFamily="50" charset="-70"/>
            </a:endParaRPr>
          </a:p>
        </p:txBody>
      </p:sp>
      <p:sp>
        <p:nvSpPr>
          <p:cNvPr id="5" name="Content Placeholder 2"/>
          <p:cNvSpPr>
            <a:spLocks noGrp="1"/>
          </p:cNvSpPr>
          <p:nvPr>
            <p:ph idx="1"/>
          </p:nvPr>
        </p:nvSpPr>
        <p:spPr>
          <a:xfrm>
            <a:off x="6200383" y="970767"/>
            <a:ext cx="5614693" cy="5379929"/>
          </a:xfrm>
        </p:spPr>
        <p:txBody>
          <a:bodyPr>
            <a:normAutofit fontScale="55000" lnSpcReduction="20000"/>
          </a:bodyPr>
          <a:lstStyle/>
          <a:p>
            <a:endParaRPr lang="lv-LV" dirty="0"/>
          </a:p>
          <a:p>
            <a:r>
              <a:rPr lang="lv-LV" dirty="0" smtClean="0"/>
              <a:t>Metu </a:t>
            </a:r>
            <a:r>
              <a:rPr lang="lv-LV" dirty="0"/>
              <a:t>konkurss Rīgas vēsturiskā centra teritorijā - dzelzceļa stacija, uzbērums, tilts</a:t>
            </a:r>
          </a:p>
          <a:p>
            <a:pPr marL="0" indent="0">
              <a:buNone/>
            </a:pPr>
            <a:endParaRPr lang="lv-LV" dirty="0"/>
          </a:p>
          <a:p>
            <a:r>
              <a:rPr lang="lv-LV" dirty="0"/>
              <a:t>«Design &amp; Build» iepirkums par Rīgas centrālo staciju, uzbērumu un tiltu</a:t>
            </a:r>
          </a:p>
          <a:p>
            <a:pPr marL="0" indent="0">
              <a:buNone/>
            </a:pPr>
            <a:endParaRPr lang="lv-LV" dirty="0"/>
          </a:p>
          <a:p>
            <a:r>
              <a:rPr lang="lv-LV" dirty="0"/>
              <a:t>Iepirkums par stacijas un estakādes projektēšanu </a:t>
            </a:r>
            <a:r>
              <a:rPr lang="lv-LV" dirty="0" smtClean="0"/>
              <a:t>Starptautiskā lidostā </a:t>
            </a:r>
            <a:r>
              <a:rPr lang="lv-LV" dirty="0"/>
              <a:t>«Rīga»</a:t>
            </a:r>
          </a:p>
          <a:p>
            <a:pPr marL="0" indent="0">
              <a:buNone/>
            </a:pPr>
            <a:endParaRPr lang="lv-LV" dirty="0"/>
          </a:p>
          <a:p>
            <a:r>
              <a:rPr lang="lv-LV" dirty="0"/>
              <a:t>Iepirkums par Centrālās daļas projektēšanu (viens iepirkums, vairākas lotes</a:t>
            </a:r>
            <a:r>
              <a:rPr lang="lv-LV" dirty="0" smtClean="0"/>
              <a:t>)</a:t>
            </a:r>
          </a:p>
          <a:p>
            <a:pPr marL="0" indent="0">
              <a:buNone/>
            </a:pPr>
            <a:endParaRPr lang="lv-LV" dirty="0" smtClean="0"/>
          </a:p>
          <a:p>
            <a:r>
              <a:rPr lang="lv-LV" dirty="0"/>
              <a:t>Zemes ierīcība un </a:t>
            </a:r>
            <a:r>
              <a:rPr lang="lv-LV" dirty="0" smtClean="0"/>
              <a:t>mērniecība</a:t>
            </a:r>
          </a:p>
          <a:p>
            <a:pPr marL="0" indent="0">
              <a:buNone/>
            </a:pPr>
            <a:endParaRPr lang="lv-LV" dirty="0"/>
          </a:p>
          <a:p>
            <a:r>
              <a:rPr lang="lv-LV" dirty="0" smtClean="0"/>
              <a:t>Nekustamo </a:t>
            </a:r>
            <a:r>
              <a:rPr lang="lv-LV" dirty="0"/>
              <a:t>īpašumu </a:t>
            </a:r>
            <a:r>
              <a:rPr lang="lv-LV" dirty="0" smtClean="0"/>
              <a:t>vērtēšana</a:t>
            </a:r>
          </a:p>
          <a:p>
            <a:pPr marL="0" indent="0">
              <a:buNone/>
            </a:pPr>
            <a:endParaRPr lang="lv-LV" dirty="0" smtClean="0"/>
          </a:p>
          <a:p>
            <a:r>
              <a:rPr lang="lv-LV" dirty="0" smtClean="0"/>
              <a:t>Arheoloģiskā izpēte</a:t>
            </a:r>
          </a:p>
          <a:p>
            <a:pPr marL="0" indent="0">
              <a:buNone/>
            </a:pPr>
            <a:endParaRPr lang="lv-LV" dirty="0"/>
          </a:p>
          <a:p>
            <a:r>
              <a:rPr lang="lv-LV" dirty="0" smtClean="0"/>
              <a:t>Tehniskā </a:t>
            </a:r>
            <a:r>
              <a:rPr lang="lv-LV" dirty="0"/>
              <a:t>risinājuma tehniskais novērtējums. </a:t>
            </a:r>
          </a:p>
        </p:txBody>
      </p:sp>
      <p:sp>
        <p:nvSpPr>
          <p:cNvPr id="3" name="Slide Number Placeholder 2"/>
          <p:cNvSpPr>
            <a:spLocks noGrp="1"/>
          </p:cNvSpPr>
          <p:nvPr>
            <p:ph type="sldNum" sz="quarter" idx="12"/>
          </p:nvPr>
        </p:nvSpPr>
        <p:spPr/>
        <p:txBody>
          <a:bodyPr/>
          <a:lstStyle/>
          <a:p>
            <a:fld id="{021D2FA3-1A7D-43AC-82F9-6DDE9AA4B314}" type="slidenum">
              <a:rPr lang="lv-LV" smtClean="0">
                <a:solidFill>
                  <a:prstClr val="black">
                    <a:lumMod val="85000"/>
                    <a:lumOff val="15000"/>
                  </a:prstClr>
                </a:solidFill>
              </a:rPr>
              <a:pPr/>
              <a:t>4</a:t>
            </a:fld>
            <a:endParaRPr lang="lv-LV">
              <a:solidFill>
                <a:prstClr val="black">
                  <a:lumMod val="85000"/>
                  <a:lumOff val="15000"/>
                </a:prstClr>
              </a:solidFill>
            </a:endParaRPr>
          </a:p>
        </p:txBody>
      </p:sp>
    </p:spTree>
    <p:extLst>
      <p:ext uri="{BB962C8B-B14F-4D97-AF65-F5344CB8AC3E}">
        <p14:creationId xmlns:p14="http://schemas.microsoft.com/office/powerpoint/2010/main" val="50929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a:spLocks/>
          </p:cNvSpPr>
          <p:nvPr/>
        </p:nvSpPr>
        <p:spPr bwMode="auto">
          <a:xfrm>
            <a:off x="7182914" y="1280726"/>
            <a:ext cx="4972379" cy="3574087"/>
          </a:xfrm>
          <a:custGeom>
            <a:avLst/>
            <a:gdLst>
              <a:gd name="connsiteX0" fmla="*/ 1818396 w 3294359"/>
              <a:gd name="connsiteY0" fmla="*/ 0 h 2413783"/>
              <a:gd name="connsiteX1" fmla="*/ 3294359 w 3294359"/>
              <a:gd name="connsiteY1" fmla="*/ 1206892 h 2413783"/>
              <a:gd name="connsiteX2" fmla="*/ 1818396 w 3294359"/>
              <a:gd name="connsiteY2" fmla="*/ 2413783 h 2413783"/>
              <a:gd name="connsiteX3" fmla="*/ 1818396 w 3294359"/>
              <a:gd name="connsiteY3" fmla="*/ 1800225 h 2413783"/>
              <a:gd name="connsiteX4" fmla="*/ 0 w 3294359"/>
              <a:gd name="connsiteY4" fmla="*/ 1800225 h 2413783"/>
              <a:gd name="connsiteX5" fmla="*/ 853917 w 3294359"/>
              <a:gd name="connsiteY5" fmla="*/ 613557 h 2413783"/>
              <a:gd name="connsiteX6" fmla="*/ 1818396 w 3294359"/>
              <a:gd name="connsiteY6" fmla="*/ 619645 h 24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359" h="2413783">
                <a:moveTo>
                  <a:pt x="1818396" y="0"/>
                </a:moveTo>
                <a:lnTo>
                  <a:pt x="3294359" y="1206892"/>
                </a:lnTo>
                <a:lnTo>
                  <a:pt x="1818396" y="2413783"/>
                </a:lnTo>
                <a:lnTo>
                  <a:pt x="1818396" y="1800225"/>
                </a:lnTo>
                <a:lnTo>
                  <a:pt x="0" y="1800225"/>
                </a:lnTo>
                <a:lnTo>
                  <a:pt x="853917" y="613557"/>
                </a:lnTo>
                <a:lnTo>
                  <a:pt x="1818396" y="61964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id-ID" dirty="0">
              <a:solidFill>
                <a:srgbClr val="0A0A0A"/>
              </a:solidFill>
            </a:endParaRPr>
          </a:p>
        </p:txBody>
      </p:sp>
      <p:sp>
        <p:nvSpPr>
          <p:cNvPr id="4" name="Slide Number Placeholder 3"/>
          <p:cNvSpPr>
            <a:spLocks noGrp="1"/>
          </p:cNvSpPr>
          <p:nvPr>
            <p:ph type="sldNum" sz="quarter" idx="10"/>
          </p:nvPr>
        </p:nvSpPr>
        <p:spPr/>
        <p:txBody>
          <a:bodyPr/>
          <a:lstStyle/>
          <a:p>
            <a:fld id="{72B114BB-8AB0-417D-893A-988C921FA075}" type="slidenum">
              <a:rPr lang="id-ID" smtClean="0">
                <a:solidFill>
                  <a:srgbClr val="FFFFFF"/>
                </a:solidFill>
              </a:rPr>
              <a:pPr/>
              <a:t>5</a:t>
            </a:fld>
            <a:endParaRPr lang="id-ID" dirty="0">
              <a:solidFill>
                <a:srgbClr val="FFFFFF"/>
              </a:solidFill>
            </a:endParaRPr>
          </a:p>
        </p:txBody>
      </p:sp>
      <p:sp>
        <p:nvSpPr>
          <p:cNvPr id="11" name="Freeform 29"/>
          <p:cNvSpPr>
            <a:spLocks/>
          </p:cNvSpPr>
          <p:nvPr/>
        </p:nvSpPr>
        <p:spPr bwMode="auto">
          <a:xfrm>
            <a:off x="2678734" y="2189219"/>
            <a:ext cx="4016421" cy="175709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12" name="Freeform 29"/>
          <p:cNvSpPr>
            <a:spLocks/>
          </p:cNvSpPr>
          <p:nvPr/>
        </p:nvSpPr>
        <p:spPr bwMode="auto">
          <a:xfrm>
            <a:off x="5396206" y="2187808"/>
            <a:ext cx="4016421" cy="175709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18" name="Freeform 29"/>
          <p:cNvSpPr>
            <a:spLocks/>
          </p:cNvSpPr>
          <p:nvPr/>
        </p:nvSpPr>
        <p:spPr bwMode="auto">
          <a:xfrm>
            <a:off x="0" y="2189031"/>
            <a:ext cx="4016421" cy="1757099"/>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id-ID">
              <a:solidFill>
                <a:srgbClr val="0A0A0A"/>
              </a:solidFill>
            </a:endParaRPr>
          </a:p>
        </p:txBody>
      </p:sp>
      <p:sp>
        <p:nvSpPr>
          <p:cNvPr id="25" name="Rectangle 24"/>
          <p:cNvSpPr/>
          <p:nvPr/>
        </p:nvSpPr>
        <p:spPr>
          <a:xfrm>
            <a:off x="283722" y="4069110"/>
            <a:ext cx="2328510" cy="1815882"/>
          </a:xfrm>
          <a:prstGeom prst="rect">
            <a:avLst/>
          </a:prstGeom>
        </p:spPr>
        <p:txBody>
          <a:bodyPr wrap="square">
            <a:spAutoFit/>
          </a:bodyPr>
          <a:lstStyle/>
          <a:p>
            <a:r>
              <a:rPr lang="lv-LV" sz="1600" dirty="0" smtClean="0">
                <a:solidFill>
                  <a:srgbClr val="6C6C6C"/>
                </a:solidFill>
              </a:rPr>
              <a:t>Īstenota 2015.gadā</a:t>
            </a:r>
          </a:p>
          <a:p>
            <a:r>
              <a:rPr lang="lv-LV" sz="1600" dirty="0" smtClean="0">
                <a:solidFill>
                  <a:srgbClr val="6C6C6C"/>
                </a:solidFill>
              </a:rPr>
              <a:t>Rezultāts – izstrādāts sabiedriskā transporta mezgla tehniskais un pilsētbūvnieciskais risinājums</a:t>
            </a:r>
          </a:p>
          <a:p>
            <a:pPr marL="171450" indent="-171450">
              <a:buFont typeface="Arial" panose="020B0604020202020204" pitchFamily="34" charset="0"/>
              <a:buChar char="•"/>
            </a:pPr>
            <a:endParaRPr lang="lv-LV" sz="1600" dirty="0" smtClean="0">
              <a:solidFill>
                <a:srgbClr val="6C6C6C"/>
              </a:solidFill>
            </a:endParaRPr>
          </a:p>
        </p:txBody>
      </p:sp>
      <p:sp>
        <p:nvSpPr>
          <p:cNvPr id="27" name="Rectangle 26"/>
          <p:cNvSpPr/>
          <p:nvPr/>
        </p:nvSpPr>
        <p:spPr>
          <a:xfrm>
            <a:off x="2784764" y="4069110"/>
            <a:ext cx="2767160" cy="1569660"/>
          </a:xfrm>
          <a:prstGeom prst="rect">
            <a:avLst/>
          </a:prstGeom>
        </p:spPr>
        <p:txBody>
          <a:bodyPr wrap="square">
            <a:spAutoFit/>
          </a:bodyPr>
          <a:lstStyle/>
          <a:p>
            <a:r>
              <a:rPr lang="lv-LV" sz="1600" dirty="0" smtClean="0">
                <a:solidFill>
                  <a:srgbClr val="6C6C6C"/>
                </a:solidFill>
              </a:rPr>
              <a:t>Izsludināts 07.07.2016</a:t>
            </a:r>
          </a:p>
          <a:p>
            <a:r>
              <a:rPr lang="lv-LV" sz="1600" dirty="0" smtClean="0">
                <a:solidFill>
                  <a:srgbClr val="6C6C6C"/>
                </a:solidFill>
              </a:rPr>
              <a:t>Darbu iesniegšana 07.11.2016</a:t>
            </a:r>
          </a:p>
          <a:p>
            <a:r>
              <a:rPr lang="lv-LV" sz="1600" dirty="0" smtClean="0">
                <a:solidFill>
                  <a:srgbClr val="6C6C6C"/>
                </a:solidFill>
              </a:rPr>
              <a:t>Rezultāti – līdz 2016.gada beigām</a:t>
            </a:r>
          </a:p>
          <a:p>
            <a:endParaRPr lang="id-ID" sz="1600" dirty="0" smtClean="0">
              <a:solidFill>
                <a:srgbClr val="6C6C6C"/>
              </a:solidFill>
            </a:endParaRPr>
          </a:p>
        </p:txBody>
      </p:sp>
      <p:sp>
        <p:nvSpPr>
          <p:cNvPr id="29" name="Rectangle 28"/>
          <p:cNvSpPr/>
          <p:nvPr/>
        </p:nvSpPr>
        <p:spPr>
          <a:xfrm>
            <a:off x="5551923" y="4069110"/>
            <a:ext cx="3860703" cy="1815882"/>
          </a:xfrm>
          <a:prstGeom prst="rect">
            <a:avLst/>
          </a:prstGeom>
        </p:spPr>
        <p:txBody>
          <a:bodyPr wrap="square">
            <a:spAutoFit/>
          </a:bodyPr>
          <a:lstStyle/>
          <a:p>
            <a:r>
              <a:rPr lang="lv-LV" sz="1600" dirty="0" smtClean="0">
                <a:solidFill>
                  <a:srgbClr val="6C6C6C"/>
                </a:solidFill>
              </a:rPr>
              <a:t>Izsludināts:</a:t>
            </a:r>
          </a:p>
          <a:p>
            <a:pPr marL="285750" indent="-285750">
              <a:buFont typeface="Arial" panose="020B0604020202020204" pitchFamily="34" charset="0"/>
              <a:buChar char="•"/>
            </a:pPr>
            <a:r>
              <a:rPr lang="lv-LV" sz="1600" dirty="0" smtClean="0">
                <a:solidFill>
                  <a:srgbClr val="6C6C6C"/>
                </a:solidFill>
              </a:rPr>
              <a:t>1.kārta – 2017.gada </a:t>
            </a:r>
            <a:r>
              <a:rPr lang="lv-LV" sz="1600" dirty="0" smtClean="0">
                <a:solidFill>
                  <a:schemeClr val="tx2"/>
                </a:solidFill>
              </a:rPr>
              <a:t>februārī</a:t>
            </a:r>
          </a:p>
          <a:p>
            <a:pPr marL="285750" indent="-285750">
              <a:buFont typeface="Arial" panose="020B0604020202020204" pitchFamily="34" charset="0"/>
              <a:buChar char="•"/>
            </a:pPr>
            <a:r>
              <a:rPr lang="lv-LV" sz="1600" dirty="0" smtClean="0">
                <a:solidFill>
                  <a:schemeClr val="tx2"/>
                </a:solidFill>
              </a:rPr>
              <a:t>2.kārta – 2017.gada jūlijā</a:t>
            </a:r>
          </a:p>
          <a:p>
            <a:r>
              <a:rPr lang="lv-LV" sz="1600" dirty="0" smtClean="0">
                <a:solidFill>
                  <a:schemeClr val="tx2"/>
                </a:solidFill>
              </a:rPr>
              <a:t>Līgums noslēgts – līdz 31.12.2017.</a:t>
            </a:r>
          </a:p>
          <a:p>
            <a:r>
              <a:rPr lang="lv-LV" sz="1600" dirty="0" smtClean="0">
                <a:solidFill>
                  <a:schemeClr val="tx2"/>
                </a:solidFill>
              </a:rPr>
              <a:t>Rezultāts – līdz 31.12.2022 īstenota transporta mezgla izbūve</a:t>
            </a:r>
          </a:p>
          <a:p>
            <a:pPr marL="285750" indent="-285750">
              <a:buFont typeface="Arial" panose="020B0604020202020204" pitchFamily="34" charset="0"/>
              <a:buChar char="•"/>
            </a:pPr>
            <a:endParaRPr lang="id-ID" sz="1600" dirty="0">
              <a:solidFill>
                <a:srgbClr val="FF0000"/>
              </a:solidFill>
            </a:endParaRPr>
          </a:p>
        </p:txBody>
      </p:sp>
      <p:sp>
        <p:nvSpPr>
          <p:cNvPr id="39" name="TextBox 38"/>
          <p:cNvSpPr txBox="1"/>
          <p:nvPr/>
        </p:nvSpPr>
        <p:spPr>
          <a:xfrm>
            <a:off x="2008209" y="729312"/>
            <a:ext cx="7834060" cy="1384995"/>
          </a:xfrm>
          <a:prstGeom prst="rect">
            <a:avLst/>
          </a:prstGeom>
          <a:noFill/>
        </p:spPr>
        <p:txBody>
          <a:bodyPr wrap="square" rtlCol="0">
            <a:spAutoFit/>
          </a:bodyPr>
          <a:lstStyle/>
          <a:p>
            <a:pPr lvl="0"/>
            <a:r>
              <a:rPr lang="lv-LV" sz="2800" dirty="0"/>
              <a:t>Rail Baltica Rīgas dzelzceļa tilta un  Rīgas centrālā multimodālā sabiedriskā transporta mezgla komplekss </a:t>
            </a:r>
            <a:endParaRPr lang="id-ID" sz="2800" dirty="0">
              <a:solidFill>
                <a:srgbClr val="0A0A0A"/>
              </a:solidFill>
              <a:latin typeface="Nexa Black" pitchFamily="50" charset="-70"/>
            </a:endParaRPr>
          </a:p>
        </p:txBody>
      </p:sp>
      <p:sp>
        <p:nvSpPr>
          <p:cNvPr id="35" name="TextBox 34"/>
          <p:cNvSpPr txBox="1"/>
          <p:nvPr/>
        </p:nvSpPr>
        <p:spPr>
          <a:xfrm>
            <a:off x="1097280" y="2298316"/>
            <a:ext cx="1831712" cy="1477328"/>
          </a:xfrm>
          <a:prstGeom prst="rect">
            <a:avLst/>
          </a:prstGeom>
          <a:noFill/>
        </p:spPr>
        <p:txBody>
          <a:bodyPr wrap="square" rtlCol="0">
            <a:spAutoFit/>
          </a:bodyPr>
          <a:lstStyle/>
          <a:p>
            <a:r>
              <a:rPr lang="lv-LV" b="1" dirty="0" smtClean="0">
                <a:solidFill>
                  <a:srgbClr val="0A0A0A"/>
                </a:solidFill>
              </a:rPr>
              <a:t>AECOM Multimodālā sabiedriskā transporta mezgla izpēte</a:t>
            </a:r>
            <a:endParaRPr lang="id-ID" b="1" dirty="0">
              <a:solidFill>
                <a:srgbClr val="0A0A0A"/>
              </a:solidFill>
            </a:endParaRPr>
          </a:p>
        </p:txBody>
      </p:sp>
      <p:sp>
        <p:nvSpPr>
          <p:cNvPr id="36" name="TextBox 35"/>
          <p:cNvSpPr txBox="1"/>
          <p:nvPr/>
        </p:nvSpPr>
        <p:spPr>
          <a:xfrm>
            <a:off x="3821963" y="2887178"/>
            <a:ext cx="1729961" cy="369332"/>
          </a:xfrm>
          <a:prstGeom prst="rect">
            <a:avLst/>
          </a:prstGeom>
          <a:noFill/>
        </p:spPr>
        <p:txBody>
          <a:bodyPr wrap="none" rtlCol="0">
            <a:spAutoFit/>
          </a:bodyPr>
          <a:lstStyle/>
          <a:p>
            <a:r>
              <a:rPr lang="lv-LV" b="1" dirty="0" smtClean="0">
                <a:solidFill>
                  <a:srgbClr val="0A0A0A"/>
                </a:solidFill>
              </a:rPr>
              <a:t>Metu konkurss</a:t>
            </a:r>
            <a:endParaRPr lang="id-ID" b="1" dirty="0">
              <a:solidFill>
                <a:srgbClr val="0A0A0A"/>
              </a:solidFill>
            </a:endParaRPr>
          </a:p>
        </p:txBody>
      </p:sp>
      <p:sp>
        <p:nvSpPr>
          <p:cNvPr id="37" name="TextBox 36"/>
          <p:cNvSpPr txBox="1"/>
          <p:nvPr/>
        </p:nvSpPr>
        <p:spPr>
          <a:xfrm>
            <a:off x="6500162" y="2881691"/>
            <a:ext cx="1808508" cy="369332"/>
          </a:xfrm>
          <a:prstGeom prst="rect">
            <a:avLst/>
          </a:prstGeom>
          <a:noFill/>
        </p:spPr>
        <p:txBody>
          <a:bodyPr wrap="none" rtlCol="0">
            <a:spAutoFit/>
          </a:bodyPr>
          <a:lstStyle/>
          <a:p>
            <a:r>
              <a:rPr lang="lv-LV" b="1" dirty="0" smtClean="0">
                <a:solidFill>
                  <a:srgbClr val="0A0A0A"/>
                </a:solidFill>
              </a:rPr>
              <a:t>«</a:t>
            </a:r>
            <a:r>
              <a:rPr lang="lv-LV" b="1" dirty="0" err="1" smtClean="0">
                <a:solidFill>
                  <a:srgbClr val="0A0A0A"/>
                </a:solidFill>
              </a:rPr>
              <a:t>Design&amp;Build</a:t>
            </a:r>
            <a:r>
              <a:rPr lang="lv-LV" b="1" dirty="0" smtClean="0">
                <a:solidFill>
                  <a:srgbClr val="0A0A0A"/>
                </a:solidFill>
              </a:rPr>
              <a:t>»</a:t>
            </a:r>
            <a:endParaRPr lang="id-ID" b="1" dirty="0">
              <a:solidFill>
                <a:srgbClr val="0A0A0A"/>
              </a:solidFill>
            </a:endParaRPr>
          </a:p>
        </p:txBody>
      </p:sp>
      <p:sp>
        <p:nvSpPr>
          <p:cNvPr id="19" name="Freeform 165"/>
          <p:cNvSpPr>
            <a:spLocks noEditPoints="1"/>
          </p:cNvSpPr>
          <p:nvPr/>
        </p:nvSpPr>
        <p:spPr bwMode="auto">
          <a:xfrm>
            <a:off x="9842269" y="2626822"/>
            <a:ext cx="1039091" cy="989214"/>
          </a:xfrm>
          <a:custGeom>
            <a:avLst/>
            <a:gdLst>
              <a:gd name="T0" fmla="*/ 76 w 151"/>
              <a:gd name="T1" fmla="*/ 0 h 152"/>
              <a:gd name="T2" fmla="*/ 9 w 151"/>
              <a:gd name="T3" fmla="*/ 142 h 152"/>
              <a:gd name="T4" fmla="*/ 0 w 151"/>
              <a:gd name="T5" fmla="*/ 152 h 152"/>
              <a:gd name="T6" fmla="*/ 151 w 151"/>
              <a:gd name="T7" fmla="*/ 38 h 152"/>
              <a:gd name="T8" fmla="*/ 57 w 151"/>
              <a:gd name="T9" fmla="*/ 142 h 152"/>
              <a:gd name="T10" fmla="*/ 28 w 151"/>
              <a:gd name="T11" fmla="*/ 123 h 152"/>
              <a:gd name="T12" fmla="*/ 57 w 151"/>
              <a:gd name="T13" fmla="*/ 142 h 152"/>
              <a:gd name="T14" fmla="*/ 19 w 151"/>
              <a:gd name="T15" fmla="*/ 104 h 152"/>
              <a:gd name="T16" fmla="*/ 66 w 151"/>
              <a:gd name="T17" fmla="*/ 95 h 152"/>
              <a:gd name="T18" fmla="*/ 66 w 151"/>
              <a:gd name="T19" fmla="*/ 85 h 152"/>
              <a:gd name="T20" fmla="*/ 19 w 151"/>
              <a:gd name="T21" fmla="*/ 76 h 152"/>
              <a:gd name="T22" fmla="*/ 66 w 151"/>
              <a:gd name="T23" fmla="*/ 85 h 152"/>
              <a:gd name="T24" fmla="*/ 19 w 151"/>
              <a:gd name="T25" fmla="*/ 66 h 152"/>
              <a:gd name="T26" fmla="*/ 66 w 151"/>
              <a:gd name="T27" fmla="*/ 57 h 152"/>
              <a:gd name="T28" fmla="*/ 66 w 151"/>
              <a:gd name="T29" fmla="*/ 47 h 152"/>
              <a:gd name="T30" fmla="*/ 19 w 151"/>
              <a:gd name="T31" fmla="*/ 38 h 152"/>
              <a:gd name="T32" fmla="*/ 66 w 151"/>
              <a:gd name="T33" fmla="*/ 47 h 152"/>
              <a:gd name="T34" fmla="*/ 19 w 151"/>
              <a:gd name="T35" fmla="*/ 29 h 152"/>
              <a:gd name="T36" fmla="*/ 66 w 151"/>
              <a:gd name="T37" fmla="*/ 19 h 152"/>
              <a:gd name="T38" fmla="*/ 113 w 151"/>
              <a:gd name="T39" fmla="*/ 133 h 152"/>
              <a:gd name="T40" fmla="*/ 95 w 151"/>
              <a:gd name="T41" fmla="*/ 114 h 152"/>
              <a:gd name="T42" fmla="*/ 113 w 151"/>
              <a:gd name="T43" fmla="*/ 133 h 152"/>
              <a:gd name="T44" fmla="*/ 95 w 151"/>
              <a:gd name="T45" fmla="*/ 104 h 152"/>
              <a:gd name="T46" fmla="*/ 113 w 151"/>
              <a:gd name="T47" fmla="*/ 85 h 152"/>
              <a:gd name="T48" fmla="*/ 113 w 151"/>
              <a:gd name="T49" fmla="*/ 76 h 152"/>
              <a:gd name="T50" fmla="*/ 95 w 151"/>
              <a:gd name="T51" fmla="*/ 57 h 152"/>
              <a:gd name="T52" fmla="*/ 113 w 151"/>
              <a:gd name="T53" fmla="*/ 76 h 152"/>
              <a:gd name="T54" fmla="*/ 123 w 151"/>
              <a:gd name="T55" fmla="*/ 133 h 152"/>
              <a:gd name="T56" fmla="*/ 142 w 151"/>
              <a:gd name="T57" fmla="*/ 114 h 152"/>
              <a:gd name="T58" fmla="*/ 142 w 151"/>
              <a:gd name="T59" fmla="*/ 104 h 152"/>
              <a:gd name="T60" fmla="*/ 123 w 151"/>
              <a:gd name="T61" fmla="*/ 85 h 152"/>
              <a:gd name="T62" fmla="*/ 142 w 151"/>
              <a:gd name="T63" fmla="*/ 104 h 152"/>
              <a:gd name="T64" fmla="*/ 123 w 151"/>
              <a:gd name="T65" fmla="*/ 76 h 152"/>
              <a:gd name="T66" fmla="*/ 142 w 151"/>
              <a:gd name="T67" fmla="*/ 5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52">
                <a:moveTo>
                  <a:pt x="76" y="38"/>
                </a:moveTo>
                <a:lnTo>
                  <a:pt x="76" y="0"/>
                </a:lnTo>
                <a:lnTo>
                  <a:pt x="9" y="0"/>
                </a:lnTo>
                <a:lnTo>
                  <a:pt x="9" y="142"/>
                </a:lnTo>
                <a:lnTo>
                  <a:pt x="0" y="142"/>
                </a:lnTo>
                <a:lnTo>
                  <a:pt x="0" y="152"/>
                </a:lnTo>
                <a:lnTo>
                  <a:pt x="151" y="152"/>
                </a:lnTo>
                <a:lnTo>
                  <a:pt x="151" y="38"/>
                </a:lnTo>
                <a:lnTo>
                  <a:pt x="76" y="38"/>
                </a:lnTo>
                <a:close/>
                <a:moveTo>
                  <a:pt x="57" y="142"/>
                </a:moveTo>
                <a:lnTo>
                  <a:pt x="28" y="142"/>
                </a:lnTo>
                <a:lnTo>
                  <a:pt x="28" y="123"/>
                </a:lnTo>
                <a:lnTo>
                  <a:pt x="57" y="123"/>
                </a:lnTo>
                <a:lnTo>
                  <a:pt x="57" y="142"/>
                </a:lnTo>
                <a:close/>
                <a:moveTo>
                  <a:pt x="66" y="104"/>
                </a:moveTo>
                <a:lnTo>
                  <a:pt x="19" y="104"/>
                </a:lnTo>
                <a:lnTo>
                  <a:pt x="19" y="95"/>
                </a:lnTo>
                <a:lnTo>
                  <a:pt x="66" y="95"/>
                </a:lnTo>
                <a:lnTo>
                  <a:pt x="66" y="104"/>
                </a:lnTo>
                <a:close/>
                <a:moveTo>
                  <a:pt x="66" y="85"/>
                </a:moveTo>
                <a:lnTo>
                  <a:pt x="19" y="85"/>
                </a:lnTo>
                <a:lnTo>
                  <a:pt x="19" y="76"/>
                </a:lnTo>
                <a:lnTo>
                  <a:pt x="66" y="76"/>
                </a:lnTo>
                <a:lnTo>
                  <a:pt x="66" y="85"/>
                </a:lnTo>
                <a:close/>
                <a:moveTo>
                  <a:pt x="66" y="66"/>
                </a:moveTo>
                <a:lnTo>
                  <a:pt x="19" y="66"/>
                </a:lnTo>
                <a:lnTo>
                  <a:pt x="19" y="57"/>
                </a:lnTo>
                <a:lnTo>
                  <a:pt x="66" y="57"/>
                </a:lnTo>
                <a:lnTo>
                  <a:pt x="66" y="66"/>
                </a:lnTo>
                <a:close/>
                <a:moveTo>
                  <a:pt x="66" y="47"/>
                </a:moveTo>
                <a:lnTo>
                  <a:pt x="19" y="47"/>
                </a:lnTo>
                <a:lnTo>
                  <a:pt x="19" y="38"/>
                </a:lnTo>
                <a:lnTo>
                  <a:pt x="66" y="38"/>
                </a:lnTo>
                <a:lnTo>
                  <a:pt x="66" y="47"/>
                </a:lnTo>
                <a:close/>
                <a:moveTo>
                  <a:pt x="66" y="29"/>
                </a:moveTo>
                <a:lnTo>
                  <a:pt x="19" y="29"/>
                </a:lnTo>
                <a:lnTo>
                  <a:pt x="19" y="19"/>
                </a:lnTo>
                <a:lnTo>
                  <a:pt x="66" y="19"/>
                </a:lnTo>
                <a:lnTo>
                  <a:pt x="66" y="29"/>
                </a:lnTo>
                <a:close/>
                <a:moveTo>
                  <a:pt x="113" y="133"/>
                </a:moveTo>
                <a:lnTo>
                  <a:pt x="95" y="133"/>
                </a:lnTo>
                <a:lnTo>
                  <a:pt x="95" y="114"/>
                </a:lnTo>
                <a:lnTo>
                  <a:pt x="113" y="114"/>
                </a:lnTo>
                <a:lnTo>
                  <a:pt x="113" y="133"/>
                </a:lnTo>
                <a:close/>
                <a:moveTo>
                  <a:pt x="113" y="104"/>
                </a:moveTo>
                <a:lnTo>
                  <a:pt x="95" y="104"/>
                </a:lnTo>
                <a:lnTo>
                  <a:pt x="95" y="85"/>
                </a:lnTo>
                <a:lnTo>
                  <a:pt x="113" y="85"/>
                </a:lnTo>
                <a:lnTo>
                  <a:pt x="113" y="104"/>
                </a:lnTo>
                <a:close/>
                <a:moveTo>
                  <a:pt x="113" y="76"/>
                </a:moveTo>
                <a:lnTo>
                  <a:pt x="95" y="76"/>
                </a:lnTo>
                <a:lnTo>
                  <a:pt x="95" y="57"/>
                </a:lnTo>
                <a:lnTo>
                  <a:pt x="113" y="57"/>
                </a:lnTo>
                <a:lnTo>
                  <a:pt x="113" y="76"/>
                </a:lnTo>
                <a:close/>
                <a:moveTo>
                  <a:pt x="142" y="133"/>
                </a:moveTo>
                <a:lnTo>
                  <a:pt x="123" y="133"/>
                </a:lnTo>
                <a:lnTo>
                  <a:pt x="123" y="114"/>
                </a:lnTo>
                <a:lnTo>
                  <a:pt x="142" y="114"/>
                </a:lnTo>
                <a:lnTo>
                  <a:pt x="142" y="133"/>
                </a:lnTo>
                <a:close/>
                <a:moveTo>
                  <a:pt x="142" y="104"/>
                </a:moveTo>
                <a:lnTo>
                  <a:pt x="123" y="104"/>
                </a:lnTo>
                <a:lnTo>
                  <a:pt x="123" y="85"/>
                </a:lnTo>
                <a:lnTo>
                  <a:pt x="142" y="85"/>
                </a:lnTo>
                <a:lnTo>
                  <a:pt x="142" y="104"/>
                </a:lnTo>
                <a:close/>
                <a:moveTo>
                  <a:pt x="142" y="76"/>
                </a:moveTo>
                <a:lnTo>
                  <a:pt x="123" y="76"/>
                </a:lnTo>
                <a:lnTo>
                  <a:pt x="123" y="57"/>
                </a:lnTo>
                <a:lnTo>
                  <a:pt x="142" y="57"/>
                </a:lnTo>
                <a:lnTo>
                  <a:pt x="142" y="76"/>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625748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7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par>
                          <p:cTn id="42" fill="hold">
                            <p:stCondLst>
                              <p:cond delay="275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par>
                          <p:cTn id="46" fill="hold">
                            <p:stCondLst>
                              <p:cond delay="325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P spid="12" grpId="0" animBg="1"/>
      <p:bldP spid="18" grpId="0" animBg="1"/>
      <p:bldP spid="25" grpId="0"/>
      <p:bldP spid="27" grpId="0"/>
      <p:bldP spid="29" grpId="0"/>
      <p:bldP spid="39" grpId="0"/>
      <p:bldP spid="35" grpId="0"/>
      <p:bldP spid="36" grpId="0"/>
      <p:bldP spid="37"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1" y="628383"/>
            <a:ext cx="9048750" cy="764482"/>
          </a:xfrm>
        </p:spPr>
        <p:txBody>
          <a:bodyPr/>
          <a:lstStyle/>
          <a:p>
            <a:r>
              <a:rPr lang="lv-LV" sz="2200" dirty="0" smtClean="0"/>
              <a:t>Metu konkurss: stacija, uzbērums un tilts</a:t>
            </a:r>
            <a:endParaRPr lang="lv-LV" sz="2200" dirty="0"/>
          </a:p>
        </p:txBody>
      </p:sp>
      <p:sp>
        <p:nvSpPr>
          <p:cNvPr id="5" name="Slide Number Placeholder 4"/>
          <p:cNvSpPr>
            <a:spLocks noGrp="1"/>
          </p:cNvSpPr>
          <p:nvPr>
            <p:ph type="sldNum" sz="quarter" idx="12"/>
          </p:nvPr>
        </p:nvSpPr>
        <p:spPr/>
        <p:txBody>
          <a:bodyPr/>
          <a:lstStyle/>
          <a:p>
            <a:fld id="{021D2FA3-1A7D-43AC-82F9-6DDE9AA4B314}" type="slidenum">
              <a:rPr lang="lv-LV" smtClean="0">
                <a:solidFill>
                  <a:prstClr val="black">
                    <a:lumMod val="85000"/>
                    <a:lumOff val="15000"/>
                  </a:prstClr>
                </a:solidFill>
              </a:rPr>
              <a:pPr/>
              <a:t>6</a:t>
            </a:fld>
            <a:endParaRPr lang="lv-LV">
              <a:solidFill>
                <a:prstClr val="black">
                  <a:lumMod val="85000"/>
                  <a:lumOff val="15000"/>
                </a:prstClr>
              </a:solidFill>
            </a:endParaRPr>
          </a:p>
        </p:txBody>
      </p:sp>
      <p:pic>
        <p:nvPicPr>
          <p:cNvPr id="1026" name="Picture 2" descr="E:\metu_konkursa_teritori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1500286"/>
            <a:ext cx="7887841" cy="42116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313586"/>
            <a:ext cx="3810000" cy="3139321"/>
          </a:xfrm>
          <a:prstGeom prst="rect">
            <a:avLst/>
          </a:prstGeom>
        </p:spPr>
        <p:txBody>
          <a:bodyPr wrap="square">
            <a:spAutoFit/>
          </a:bodyPr>
          <a:lstStyle/>
          <a:p>
            <a:pPr algn="just"/>
            <a:r>
              <a:rPr lang="lv-LV" b="1" dirty="0"/>
              <a:t>Konkursa mērķis: </a:t>
            </a:r>
            <a:r>
              <a:rPr lang="lv-LV" dirty="0"/>
              <a:t>iegūt vispiemērotāko </a:t>
            </a:r>
            <a:r>
              <a:rPr lang="lv-LV" dirty="0" smtClean="0"/>
              <a:t>risinājumu Rīgas </a:t>
            </a:r>
            <a:r>
              <a:rPr lang="lv-LV" dirty="0"/>
              <a:t>centrālajam multimodālā sabiedriskā transporta mezglam un Rail Baltica Rīgas dzelzceļa tiltam teritorijā, kas ietver Rīgas vēsturisko centrālo dzelzceļa staciju un tās infrastruktūru, uzbērumu no Dzirnavu līdz Krasta ielai un plānoto Rail Baltica dzelzceļa tiltu pāri Daugavai. </a:t>
            </a:r>
          </a:p>
        </p:txBody>
      </p:sp>
    </p:spTree>
    <p:extLst>
      <p:ext uri="{BB962C8B-B14F-4D97-AF65-F5344CB8AC3E}">
        <p14:creationId xmlns:p14="http://schemas.microsoft.com/office/powerpoint/2010/main" val="310421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2B114BB-8AB0-417D-893A-988C921FA075}" type="slidenum">
              <a:rPr lang="id-ID" smtClean="0"/>
              <a:pPr/>
              <a:t>7</a:t>
            </a:fld>
            <a:endParaRPr lang="id-ID" dirty="0"/>
          </a:p>
        </p:txBody>
      </p:sp>
      <p:graphicFrame>
        <p:nvGraphicFramePr>
          <p:cNvPr id="34" name="Diagram 33"/>
          <p:cNvGraphicFramePr/>
          <p:nvPr>
            <p:extLst>
              <p:ext uri="{D42A27DB-BD31-4B8C-83A1-F6EECF244321}">
                <p14:modId xmlns:p14="http://schemas.microsoft.com/office/powerpoint/2010/main" val="1001194258"/>
              </p:ext>
            </p:extLst>
          </p:nvPr>
        </p:nvGraphicFramePr>
        <p:xfrm>
          <a:off x="1047022" y="1219999"/>
          <a:ext cx="10384511" cy="396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 name="Content Placeholder 2"/>
          <p:cNvSpPr txBox="1">
            <a:spLocks/>
          </p:cNvSpPr>
          <p:nvPr/>
        </p:nvSpPr>
        <p:spPr>
          <a:xfrm>
            <a:off x="1056131" y="2893367"/>
            <a:ext cx="2183803" cy="388414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solidFill>
                  <a:schemeClr val="tx2"/>
                </a:solidFill>
              </a:rPr>
              <a:t>Metu konkursa nolikuma un arhitektūras uzdevuma sagatavošana. Izveidota darba grupa, nozīmīgākie partneri – Rīgas domes pārstāvji, Latvijas dzelzceļa, Starptautiskās autoostas, Rīgas satiksmes, Rīgas vēsturiskā centra saglabāšanas un attīstības padomes speciālisti</a:t>
            </a:r>
          </a:p>
          <a:p>
            <a:pPr marL="0" indent="0">
              <a:buNone/>
            </a:pPr>
            <a:endParaRPr lang="lv-LV" dirty="0">
              <a:solidFill>
                <a:schemeClr val="tx2"/>
              </a:solidFill>
            </a:endParaRPr>
          </a:p>
          <a:p>
            <a:pPr marL="0" indent="0">
              <a:buNone/>
            </a:pPr>
            <a:r>
              <a:rPr lang="lv-LV" b="1" dirty="0">
                <a:solidFill>
                  <a:srgbClr val="6C6C6C"/>
                </a:solidFill>
              </a:rPr>
              <a:t>2016.gada 7. jūnijs</a:t>
            </a:r>
          </a:p>
          <a:p>
            <a:pPr marL="0" indent="0">
              <a:buNone/>
            </a:pPr>
            <a:endParaRPr lang="id-ID" dirty="0">
              <a:solidFill>
                <a:schemeClr val="tx2"/>
              </a:solidFill>
            </a:endParaRPr>
          </a:p>
        </p:txBody>
      </p:sp>
      <p:sp>
        <p:nvSpPr>
          <p:cNvPr id="49" name="Content Placeholder 2"/>
          <p:cNvSpPr txBox="1">
            <a:spLocks/>
          </p:cNvSpPr>
          <p:nvPr/>
        </p:nvSpPr>
        <p:spPr>
          <a:xfrm>
            <a:off x="3453229" y="3397446"/>
            <a:ext cx="2183803" cy="349634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solidFill>
                  <a:schemeClr val="tx2"/>
                </a:solidFill>
              </a:rPr>
              <a:t>Izsludināts starptautisks Metu konkurss ar mērķi iegūt arhitektūras, pilsētbūvniecības, inženiertehnisko un transporta infrastruktūras risinājumu Rail Baltica dzelzceļa līnijas Rīgas centrālajam sabiedriskā transporta </a:t>
            </a:r>
            <a:r>
              <a:rPr lang="lv-LV" dirty="0" smtClean="0">
                <a:solidFill>
                  <a:schemeClr val="tx2"/>
                </a:solidFill>
              </a:rPr>
              <a:t>mezglam </a:t>
            </a:r>
            <a:endParaRPr lang="lv-LV" dirty="0">
              <a:solidFill>
                <a:schemeClr val="tx2"/>
              </a:solidFill>
            </a:endParaRPr>
          </a:p>
          <a:p>
            <a:pPr marL="0" indent="0">
              <a:buNone/>
            </a:pPr>
            <a:endParaRPr lang="lv-LV" dirty="0">
              <a:solidFill>
                <a:schemeClr val="tx2"/>
              </a:solidFill>
            </a:endParaRPr>
          </a:p>
          <a:p>
            <a:pPr marL="0" indent="0">
              <a:buNone/>
            </a:pPr>
            <a:endParaRPr lang="lv-LV" b="1" dirty="0" smtClean="0">
              <a:solidFill>
                <a:srgbClr val="6C6C6C"/>
              </a:solidFill>
            </a:endParaRPr>
          </a:p>
          <a:p>
            <a:pPr marL="0" indent="0">
              <a:buNone/>
            </a:pPr>
            <a:r>
              <a:rPr lang="lv-LV" b="1" dirty="0" smtClean="0">
                <a:solidFill>
                  <a:srgbClr val="6C6C6C"/>
                </a:solidFill>
              </a:rPr>
              <a:t>2016.gada </a:t>
            </a:r>
            <a:r>
              <a:rPr lang="lv-LV" b="1" dirty="0">
                <a:solidFill>
                  <a:srgbClr val="6C6C6C"/>
                </a:solidFill>
              </a:rPr>
              <a:t>7.jūlijs – 7.novembris</a:t>
            </a:r>
          </a:p>
          <a:p>
            <a:pPr marL="0" indent="0">
              <a:buNone/>
            </a:pPr>
            <a:endParaRPr lang="id-ID" dirty="0">
              <a:solidFill>
                <a:srgbClr val="FF0000"/>
              </a:solidFill>
            </a:endParaRPr>
          </a:p>
        </p:txBody>
      </p:sp>
      <p:sp>
        <p:nvSpPr>
          <p:cNvPr id="50" name="Content Placeholder 2"/>
          <p:cNvSpPr txBox="1">
            <a:spLocks/>
          </p:cNvSpPr>
          <p:nvPr/>
        </p:nvSpPr>
        <p:spPr>
          <a:xfrm>
            <a:off x="5829316" y="3801437"/>
            <a:ext cx="2267280" cy="36256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solidFill>
                  <a:schemeClr val="tx2"/>
                </a:solidFill>
              </a:rPr>
              <a:t>Starptautiska konkursa žūrija </a:t>
            </a:r>
            <a:r>
              <a:rPr lang="lv-LV" dirty="0" smtClean="0">
                <a:solidFill>
                  <a:schemeClr val="tx2"/>
                </a:solidFill>
              </a:rPr>
              <a:t>izvērtēja darbus </a:t>
            </a:r>
            <a:r>
              <a:rPr lang="lv-LV" dirty="0">
                <a:solidFill>
                  <a:schemeClr val="tx2"/>
                </a:solidFill>
              </a:rPr>
              <a:t>pēc iepriekš noteiktiem </a:t>
            </a:r>
            <a:r>
              <a:rPr lang="lv-LV" dirty="0" smtClean="0">
                <a:solidFill>
                  <a:schemeClr val="tx2"/>
                </a:solidFill>
              </a:rPr>
              <a:t>kritērijiem (balstoties uz Tehniskās komisijas atzinuma):</a:t>
            </a:r>
            <a:endParaRPr lang="lv-LV" dirty="0">
              <a:solidFill>
                <a:schemeClr val="tx2"/>
              </a:solidFill>
            </a:endParaRPr>
          </a:p>
          <a:p>
            <a:r>
              <a:rPr lang="lv-LV" dirty="0">
                <a:solidFill>
                  <a:schemeClr val="tx2"/>
                </a:solidFill>
              </a:rPr>
              <a:t>arhitektoniskais un pilsētbūvnieciskais risinājums;</a:t>
            </a:r>
          </a:p>
          <a:p>
            <a:r>
              <a:rPr lang="lv-LV" dirty="0">
                <a:solidFill>
                  <a:schemeClr val="tx2"/>
                </a:solidFill>
              </a:rPr>
              <a:t>funkcionalitāte;</a:t>
            </a:r>
          </a:p>
          <a:p>
            <a:r>
              <a:rPr lang="lv-LV" dirty="0">
                <a:solidFill>
                  <a:schemeClr val="tx2"/>
                </a:solidFill>
              </a:rPr>
              <a:t>Ilgtspējīgums.</a:t>
            </a:r>
          </a:p>
          <a:p>
            <a:pPr marL="0" indent="0">
              <a:buNone/>
            </a:pPr>
            <a:endParaRPr lang="lv-LV" b="1" dirty="0" smtClean="0">
              <a:solidFill>
                <a:srgbClr val="6C6C6C"/>
              </a:solidFill>
            </a:endParaRPr>
          </a:p>
          <a:p>
            <a:pPr marL="0" indent="0">
              <a:buNone/>
            </a:pPr>
            <a:r>
              <a:rPr lang="lv-LV" b="1" dirty="0" smtClean="0">
                <a:solidFill>
                  <a:srgbClr val="6C6C6C"/>
                </a:solidFill>
              </a:rPr>
              <a:t>2016.gada novembris</a:t>
            </a:r>
            <a:endParaRPr lang="lv-LV" b="1" dirty="0">
              <a:solidFill>
                <a:srgbClr val="6C6C6C"/>
              </a:solidFill>
            </a:endParaRPr>
          </a:p>
          <a:p>
            <a:pPr marL="0" indent="0">
              <a:buNone/>
            </a:pPr>
            <a:endParaRPr lang="lv-LV" dirty="0">
              <a:solidFill>
                <a:schemeClr val="tx2"/>
              </a:solidFill>
            </a:endParaRPr>
          </a:p>
          <a:p>
            <a:endParaRPr lang="id-ID" dirty="0">
              <a:solidFill>
                <a:srgbClr val="FF0000"/>
              </a:solidFill>
            </a:endParaRPr>
          </a:p>
        </p:txBody>
      </p:sp>
      <p:sp>
        <p:nvSpPr>
          <p:cNvPr id="51" name="Content Placeholder 2"/>
          <p:cNvSpPr txBox="1">
            <a:spLocks/>
          </p:cNvSpPr>
          <p:nvPr/>
        </p:nvSpPr>
        <p:spPr>
          <a:xfrm>
            <a:off x="8226413" y="4436514"/>
            <a:ext cx="2183803" cy="259147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solidFill>
                  <a:schemeClr val="tx2"/>
                </a:solidFill>
              </a:rPr>
              <a:t>Iegūts vispiemērotākais Dizaina risinājums Rīgas centrālajam multimodālajam sabiedriskā transporta mezglam un Rail Baltica Rīgas dzelzceļa tiltam</a:t>
            </a:r>
          </a:p>
          <a:p>
            <a:pPr marL="0" indent="0">
              <a:buNone/>
            </a:pPr>
            <a:endParaRPr lang="lv-LV" dirty="0">
              <a:solidFill>
                <a:schemeClr val="tx2"/>
              </a:solidFill>
            </a:endParaRPr>
          </a:p>
          <a:p>
            <a:pPr marL="0" indent="0">
              <a:buNone/>
            </a:pPr>
            <a:r>
              <a:rPr lang="lv-LV" b="1" dirty="0">
                <a:solidFill>
                  <a:srgbClr val="6C6C6C"/>
                </a:solidFill>
              </a:rPr>
              <a:t>2016.gada </a:t>
            </a:r>
            <a:r>
              <a:rPr lang="lv-LV" b="1" dirty="0" smtClean="0">
                <a:solidFill>
                  <a:srgbClr val="6C6C6C"/>
                </a:solidFill>
              </a:rPr>
              <a:t>decembris/ 2017.gada janvāris</a:t>
            </a:r>
            <a:endParaRPr lang="lv-LV" b="1" dirty="0">
              <a:solidFill>
                <a:srgbClr val="6C6C6C"/>
              </a:solidFill>
            </a:endParaRPr>
          </a:p>
          <a:p>
            <a:pPr marL="0" indent="0">
              <a:buNone/>
            </a:pPr>
            <a:endParaRPr lang="id-ID" dirty="0">
              <a:solidFill>
                <a:schemeClr val="tx2"/>
              </a:solidFill>
            </a:endParaRPr>
          </a:p>
        </p:txBody>
      </p:sp>
      <p:sp>
        <p:nvSpPr>
          <p:cNvPr id="52" name="Freeform 140"/>
          <p:cNvSpPr>
            <a:spLocks noEditPoints="1"/>
          </p:cNvSpPr>
          <p:nvPr/>
        </p:nvSpPr>
        <p:spPr bwMode="auto">
          <a:xfrm>
            <a:off x="1295828" y="2302094"/>
            <a:ext cx="363291" cy="289554"/>
          </a:xfrm>
          <a:custGeom>
            <a:avLst/>
            <a:gdLst>
              <a:gd name="T0" fmla="*/ 112 w 120"/>
              <a:gd name="T1" fmla="*/ 16 h 96"/>
              <a:gd name="T2" fmla="*/ 59 w 120"/>
              <a:gd name="T3" fmla="*/ 16 h 96"/>
              <a:gd name="T4" fmla="*/ 56 w 120"/>
              <a:gd name="T5" fmla="*/ 7 h 96"/>
              <a:gd name="T6" fmla="*/ 48 w 120"/>
              <a:gd name="T7" fmla="*/ 0 h 96"/>
              <a:gd name="T8" fmla="*/ 16 w 120"/>
              <a:gd name="T9" fmla="*/ 0 h 96"/>
              <a:gd name="T10" fmla="*/ 8 w 120"/>
              <a:gd name="T11" fmla="*/ 7 h 96"/>
              <a:gd name="T12" fmla="*/ 5 w 120"/>
              <a:gd name="T13" fmla="*/ 17 h 96"/>
              <a:gd name="T14" fmla="*/ 0 w 120"/>
              <a:gd name="T15" fmla="*/ 24 h 96"/>
              <a:gd name="T16" fmla="*/ 4 w 120"/>
              <a:gd name="T17" fmla="*/ 88 h 96"/>
              <a:gd name="T18" fmla="*/ 12 w 120"/>
              <a:gd name="T19" fmla="*/ 96 h 96"/>
              <a:gd name="T20" fmla="*/ 108 w 120"/>
              <a:gd name="T21" fmla="*/ 96 h 96"/>
              <a:gd name="T22" fmla="*/ 116 w 120"/>
              <a:gd name="T23" fmla="*/ 88 h 96"/>
              <a:gd name="T24" fmla="*/ 120 w 120"/>
              <a:gd name="T25" fmla="*/ 24 h 96"/>
              <a:gd name="T26" fmla="*/ 112 w 120"/>
              <a:gd name="T27" fmla="*/ 16 h 96"/>
              <a:gd name="T28" fmla="*/ 16 w 120"/>
              <a:gd name="T29" fmla="*/ 8 h 96"/>
              <a:gd name="T30" fmla="*/ 48 w 120"/>
              <a:gd name="T31" fmla="*/ 8 h 96"/>
              <a:gd name="T32" fmla="*/ 48 w 120"/>
              <a:gd name="T33" fmla="*/ 9 h 96"/>
              <a:gd name="T34" fmla="*/ 52 w 120"/>
              <a:gd name="T35" fmla="*/ 20 h 96"/>
              <a:gd name="T36" fmla="*/ 12 w 120"/>
              <a:gd name="T37" fmla="*/ 20 h 96"/>
              <a:gd name="T38" fmla="*/ 16 w 120"/>
              <a:gd name="T39" fmla="*/ 9 h 96"/>
              <a:gd name="T40" fmla="*/ 16 w 120"/>
              <a:gd name="T41" fmla="*/ 8 h 96"/>
              <a:gd name="T42" fmla="*/ 108 w 120"/>
              <a:gd name="T43" fmla="*/ 88 h 96"/>
              <a:gd name="T44" fmla="*/ 12 w 120"/>
              <a:gd name="T45" fmla="*/ 88 h 96"/>
              <a:gd name="T46" fmla="*/ 8 w 120"/>
              <a:gd name="T47" fmla="*/ 24 h 96"/>
              <a:gd name="T48" fmla="*/ 8 w 120"/>
              <a:gd name="T49" fmla="*/ 24 h 96"/>
              <a:gd name="T50" fmla="*/ 8 w 120"/>
              <a:gd name="T51" fmla="*/ 24 h 96"/>
              <a:gd name="T52" fmla="*/ 56 w 120"/>
              <a:gd name="T53" fmla="*/ 24 h 96"/>
              <a:gd name="T54" fmla="*/ 56 w 120"/>
              <a:gd name="T55" fmla="*/ 24 h 96"/>
              <a:gd name="T56" fmla="*/ 112 w 120"/>
              <a:gd name="T57" fmla="*/ 24 h 96"/>
              <a:gd name="T58" fmla="*/ 108 w 120"/>
              <a:gd name="T5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96">
                <a:moveTo>
                  <a:pt x="112" y="16"/>
                </a:moveTo>
                <a:cubicBezTo>
                  <a:pt x="59" y="16"/>
                  <a:pt x="59" y="16"/>
                  <a:pt x="59" y="16"/>
                </a:cubicBezTo>
                <a:cubicBezTo>
                  <a:pt x="56" y="7"/>
                  <a:pt x="56" y="7"/>
                  <a:pt x="56" y="7"/>
                </a:cubicBezTo>
                <a:cubicBezTo>
                  <a:pt x="56" y="3"/>
                  <a:pt x="52" y="0"/>
                  <a:pt x="48" y="0"/>
                </a:cubicBezTo>
                <a:cubicBezTo>
                  <a:pt x="16" y="0"/>
                  <a:pt x="16" y="0"/>
                  <a:pt x="16" y="0"/>
                </a:cubicBezTo>
                <a:cubicBezTo>
                  <a:pt x="12" y="0"/>
                  <a:pt x="8" y="3"/>
                  <a:pt x="8" y="7"/>
                </a:cubicBezTo>
                <a:cubicBezTo>
                  <a:pt x="5" y="17"/>
                  <a:pt x="5" y="17"/>
                  <a:pt x="5" y="17"/>
                </a:cubicBezTo>
                <a:cubicBezTo>
                  <a:pt x="2" y="18"/>
                  <a:pt x="0" y="21"/>
                  <a:pt x="0" y="24"/>
                </a:cubicBezTo>
                <a:cubicBezTo>
                  <a:pt x="4" y="88"/>
                  <a:pt x="4" y="88"/>
                  <a:pt x="4" y="88"/>
                </a:cubicBezTo>
                <a:cubicBezTo>
                  <a:pt x="4" y="92"/>
                  <a:pt x="8" y="96"/>
                  <a:pt x="12" y="96"/>
                </a:cubicBezTo>
                <a:cubicBezTo>
                  <a:pt x="108" y="96"/>
                  <a:pt x="108" y="96"/>
                  <a:pt x="108" y="96"/>
                </a:cubicBezTo>
                <a:cubicBezTo>
                  <a:pt x="112" y="96"/>
                  <a:pt x="116" y="92"/>
                  <a:pt x="116" y="88"/>
                </a:cubicBezTo>
                <a:cubicBezTo>
                  <a:pt x="120" y="24"/>
                  <a:pt x="120" y="24"/>
                  <a:pt x="120" y="24"/>
                </a:cubicBezTo>
                <a:cubicBezTo>
                  <a:pt x="120" y="20"/>
                  <a:pt x="116" y="16"/>
                  <a:pt x="112" y="16"/>
                </a:cubicBezTo>
                <a:close/>
                <a:moveTo>
                  <a:pt x="16" y="8"/>
                </a:moveTo>
                <a:cubicBezTo>
                  <a:pt x="48" y="8"/>
                  <a:pt x="48" y="8"/>
                  <a:pt x="48" y="8"/>
                </a:cubicBezTo>
                <a:cubicBezTo>
                  <a:pt x="48" y="8"/>
                  <a:pt x="48" y="9"/>
                  <a:pt x="48" y="9"/>
                </a:cubicBezTo>
                <a:cubicBezTo>
                  <a:pt x="52" y="20"/>
                  <a:pt x="52" y="20"/>
                  <a:pt x="52" y="20"/>
                </a:cubicBezTo>
                <a:cubicBezTo>
                  <a:pt x="12" y="20"/>
                  <a:pt x="12" y="20"/>
                  <a:pt x="12" y="20"/>
                </a:cubicBezTo>
                <a:cubicBezTo>
                  <a:pt x="16" y="9"/>
                  <a:pt x="16" y="9"/>
                  <a:pt x="16" y="9"/>
                </a:cubicBezTo>
                <a:cubicBezTo>
                  <a:pt x="16" y="9"/>
                  <a:pt x="16" y="8"/>
                  <a:pt x="16" y="8"/>
                </a:cubicBezTo>
                <a:close/>
                <a:moveTo>
                  <a:pt x="108" y="88"/>
                </a:moveTo>
                <a:cubicBezTo>
                  <a:pt x="12" y="88"/>
                  <a:pt x="12" y="88"/>
                  <a:pt x="12" y="88"/>
                </a:cubicBezTo>
                <a:cubicBezTo>
                  <a:pt x="8" y="24"/>
                  <a:pt x="8" y="24"/>
                  <a:pt x="8" y="24"/>
                </a:cubicBezTo>
                <a:cubicBezTo>
                  <a:pt x="8" y="24"/>
                  <a:pt x="8" y="24"/>
                  <a:pt x="8" y="24"/>
                </a:cubicBezTo>
                <a:cubicBezTo>
                  <a:pt x="8" y="24"/>
                  <a:pt x="8" y="24"/>
                  <a:pt x="8" y="24"/>
                </a:cubicBezTo>
                <a:cubicBezTo>
                  <a:pt x="56" y="24"/>
                  <a:pt x="56" y="24"/>
                  <a:pt x="56" y="24"/>
                </a:cubicBezTo>
                <a:cubicBezTo>
                  <a:pt x="56" y="24"/>
                  <a:pt x="56" y="24"/>
                  <a:pt x="56" y="24"/>
                </a:cubicBezTo>
                <a:cubicBezTo>
                  <a:pt x="112" y="24"/>
                  <a:pt x="112" y="24"/>
                  <a:pt x="112" y="24"/>
                </a:cubicBezTo>
                <a:lnTo>
                  <a:pt x="108" y="88"/>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53" name="Group 52"/>
          <p:cNvGrpSpPr/>
          <p:nvPr/>
        </p:nvGrpSpPr>
        <p:grpSpPr>
          <a:xfrm>
            <a:off x="3687735" y="2771481"/>
            <a:ext cx="391748" cy="351296"/>
            <a:chOff x="8321676" y="2266950"/>
            <a:chExt cx="292100" cy="261938"/>
          </a:xfrm>
          <a:solidFill>
            <a:schemeClr val="tx1"/>
          </a:solidFill>
        </p:grpSpPr>
        <p:sp>
          <p:nvSpPr>
            <p:cNvPr id="54" name="Freeform 77"/>
            <p:cNvSpPr>
              <a:spLocks noEditPoints="1"/>
            </p:cNvSpPr>
            <p:nvPr/>
          </p:nvSpPr>
          <p:spPr bwMode="auto">
            <a:xfrm>
              <a:off x="8321676" y="2266950"/>
              <a:ext cx="292100" cy="261938"/>
            </a:xfrm>
            <a:custGeom>
              <a:avLst/>
              <a:gdLst>
                <a:gd name="T0" fmla="*/ 86 w 110"/>
                <a:gd name="T1" fmla="*/ 98 h 98"/>
                <a:gd name="T2" fmla="*/ 84 w 110"/>
                <a:gd name="T3" fmla="*/ 98 h 98"/>
                <a:gd name="T4" fmla="*/ 71 w 110"/>
                <a:gd name="T5" fmla="*/ 90 h 98"/>
                <a:gd name="T6" fmla="*/ 52 w 110"/>
                <a:gd name="T7" fmla="*/ 92 h 98"/>
                <a:gd name="T8" fmla="*/ 0 w 110"/>
                <a:gd name="T9" fmla="*/ 46 h 98"/>
                <a:gd name="T10" fmla="*/ 52 w 110"/>
                <a:gd name="T11" fmla="*/ 0 h 98"/>
                <a:gd name="T12" fmla="*/ 110 w 110"/>
                <a:gd name="T13" fmla="*/ 46 h 98"/>
                <a:gd name="T14" fmla="*/ 90 w 110"/>
                <a:gd name="T15" fmla="*/ 81 h 98"/>
                <a:gd name="T16" fmla="*/ 90 w 110"/>
                <a:gd name="T17" fmla="*/ 93 h 98"/>
                <a:gd name="T18" fmla="*/ 90 w 110"/>
                <a:gd name="T19" fmla="*/ 94 h 98"/>
                <a:gd name="T20" fmla="*/ 86 w 110"/>
                <a:gd name="T21" fmla="*/ 98 h 98"/>
                <a:gd name="T22" fmla="*/ 86 w 110"/>
                <a:gd name="T23" fmla="*/ 98 h 98"/>
                <a:gd name="T24" fmla="*/ 71 w 110"/>
                <a:gd name="T25" fmla="*/ 81 h 98"/>
                <a:gd name="T26" fmla="*/ 73 w 110"/>
                <a:gd name="T27" fmla="*/ 82 h 98"/>
                <a:gd name="T28" fmla="*/ 82 w 110"/>
                <a:gd name="T29" fmla="*/ 87 h 98"/>
                <a:gd name="T30" fmla="*/ 82 w 110"/>
                <a:gd name="T31" fmla="*/ 79 h 98"/>
                <a:gd name="T32" fmla="*/ 84 w 110"/>
                <a:gd name="T33" fmla="*/ 76 h 98"/>
                <a:gd name="T34" fmla="*/ 102 w 110"/>
                <a:gd name="T35" fmla="*/ 46 h 98"/>
                <a:gd name="T36" fmla="*/ 52 w 110"/>
                <a:gd name="T37" fmla="*/ 8 h 98"/>
                <a:gd name="T38" fmla="*/ 8 w 110"/>
                <a:gd name="T39" fmla="*/ 46 h 98"/>
                <a:gd name="T40" fmla="*/ 52 w 110"/>
                <a:gd name="T41" fmla="*/ 84 h 98"/>
                <a:gd name="T42" fmla="*/ 70 w 110"/>
                <a:gd name="T43" fmla="*/ 82 h 98"/>
                <a:gd name="T44" fmla="*/ 71 w 110"/>
                <a:gd name="T4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86" y="98"/>
                  </a:moveTo>
                  <a:cubicBezTo>
                    <a:pt x="85" y="98"/>
                    <a:pt x="85" y="98"/>
                    <a:pt x="84" y="98"/>
                  </a:cubicBezTo>
                  <a:cubicBezTo>
                    <a:pt x="71" y="90"/>
                    <a:pt x="71" y="90"/>
                    <a:pt x="71" y="90"/>
                  </a:cubicBezTo>
                  <a:cubicBezTo>
                    <a:pt x="65" y="91"/>
                    <a:pt x="59" y="92"/>
                    <a:pt x="52" y="92"/>
                  </a:cubicBezTo>
                  <a:cubicBezTo>
                    <a:pt x="21" y="92"/>
                    <a:pt x="0" y="73"/>
                    <a:pt x="0" y="46"/>
                  </a:cubicBezTo>
                  <a:cubicBezTo>
                    <a:pt x="0" y="19"/>
                    <a:pt x="22" y="0"/>
                    <a:pt x="52" y="0"/>
                  </a:cubicBezTo>
                  <a:cubicBezTo>
                    <a:pt x="85" y="0"/>
                    <a:pt x="110" y="20"/>
                    <a:pt x="110" y="46"/>
                  </a:cubicBezTo>
                  <a:cubicBezTo>
                    <a:pt x="110" y="60"/>
                    <a:pt x="103" y="72"/>
                    <a:pt x="90" y="81"/>
                  </a:cubicBezTo>
                  <a:cubicBezTo>
                    <a:pt x="90" y="93"/>
                    <a:pt x="90" y="93"/>
                    <a:pt x="90" y="93"/>
                  </a:cubicBezTo>
                  <a:cubicBezTo>
                    <a:pt x="90" y="94"/>
                    <a:pt x="90" y="94"/>
                    <a:pt x="90" y="94"/>
                  </a:cubicBezTo>
                  <a:cubicBezTo>
                    <a:pt x="90" y="96"/>
                    <a:pt x="88" y="98"/>
                    <a:pt x="86" y="98"/>
                  </a:cubicBezTo>
                  <a:cubicBezTo>
                    <a:pt x="86" y="98"/>
                    <a:pt x="86" y="98"/>
                    <a:pt x="86" y="98"/>
                  </a:cubicBezTo>
                  <a:close/>
                  <a:moveTo>
                    <a:pt x="71" y="81"/>
                  </a:moveTo>
                  <a:cubicBezTo>
                    <a:pt x="72" y="81"/>
                    <a:pt x="73" y="82"/>
                    <a:pt x="73" y="82"/>
                  </a:cubicBezTo>
                  <a:cubicBezTo>
                    <a:pt x="82" y="87"/>
                    <a:pt x="82" y="87"/>
                    <a:pt x="82" y="87"/>
                  </a:cubicBezTo>
                  <a:cubicBezTo>
                    <a:pt x="82" y="79"/>
                    <a:pt x="82" y="79"/>
                    <a:pt x="82" y="79"/>
                  </a:cubicBezTo>
                  <a:cubicBezTo>
                    <a:pt x="82" y="78"/>
                    <a:pt x="83" y="76"/>
                    <a:pt x="84" y="76"/>
                  </a:cubicBezTo>
                  <a:cubicBezTo>
                    <a:pt x="96" y="68"/>
                    <a:pt x="102" y="58"/>
                    <a:pt x="102" y="46"/>
                  </a:cubicBezTo>
                  <a:cubicBezTo>
                    <a:pt x="102" y="25"/>
                    <a:pt x="80" y="8"/>
                    <a:pt x="52" y="8"/>
                  </a:cubicBezTo>
                  <a:cubicBezTo>
                    <a:pt x="26" y="8"/>
                    <a:pt x="8" y="24"/>
                    <a:pt x="8" y="46"/>
                  </a:cubicBezTo>
                  <a:cubicBezTo>
                    <a:pt x="8" y="68"/>
                    <a:pt x="26" y="84"/>
                    <a:pt x="52" y="84"/>
                  </a:cubicBezTo>
                  <a:cubicBezTo>
                    <a:pt x="58" y="84"/>
                    <a:pt x="64" y="83"/>
                    <a:pt x="70" y="82"/>
                  </a:cubicBezTo>
                  <a:cubicBezTo>
                    <a:pt x="70" y="82"/>
                    <a:pt x="71" y="81"/>
                    <a:pt x="7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78"/>
            <p:cNvSpPr>
              <a:spLocks noEditPoints="1"/>
            </p:cNvSpPr>
            <p:nvPr/>
          </p:nvSpPr>
          <p:spPr bwMode="auto">
            <a:xfrm>
              <a:off x="8378826" y="2368550"/>
              <a:ext cx="46038" cy="47625"/>
            </a:xfrm>
            <a:custGeom>
              <a:avLst/>
              <a:gdLst>
                <a:gd name="T0" fmla="*/ 9 w 17"/>
                <a:gd name="T1" fmla="*/ 18 h 18"/>
                <a:gd name="T2" fmla="*/ 0 w 17"/>
                <a:gd name="T3" fmla="*/ 9 h 18"/>
                <a:gd name="T4" fmla="*/ 9 w 17"/>
                <a:gd name="T5" fmla="*/ 0 h 18"/>
                <a:gd name="T6" fmla="*/ 17 w 17"/>
                <a:gd name="T7" fmla="*/ 9 h 18"/>
                <a:gd name="T8" fmla="*/ 9 w 17"/>
                <a:gd name="T9" fmla="*/ 18 h 18"/>
                <a:gd name="T10" fmla="*/ 9 w 17"/>
                <a:gd name="T11" fmla="*/ 4 h 18"/>
                <a:gd name="T12" fmla="*/ 4 w 17"/>
                <a:gd name="T13" fmla="*/ 9 h 18"/>
                <a:gd name="T14" fmla="*/ 9 w 17"/>
                <a:gd name="T15" fmla="*/ 14 h 18"/>
                <a:gd name="T16" fmla="*/ 13 w 17"/>
                <a:gd name="T17" fmla="*/ 9 h 18"/>
                <a:gd name="T18" fmla="*/ 9 w 17"/>
                <a:gd name="T1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8">
                  <a:moveTo>
                    <a:pt x="9" y="18"/>
                  </a:moveTo>
                  <a:cubicBezTo>
                    <a:pt x="4" y="18"/>
                    <a:pt x="0" y="14"/>
                    <a:pt x="0" y="9"/>
                  </a:cubicBezTo>
                  <a:cubicBezTo>
                    <a:pt x="0" y="4"/>
                    <a:pt x="4" y="0"/>
                    <a:pt x="9" y="0"/>
                  </a:cubicBezTo>
                  <a:cubicBezTo>
                    <a:pt x="13" y="0"/>
                    <a:pt x="17" y="4"/>
                    <a:pt x="17" y="9"/>
                  </a:cubicBezTo>
                  <a:cubicBezTo>
                    <a:pt x="17" y="14"/>
                    <a:pt x="13" y="18"/>
                    <a:pt x="9" y="18"/>
                  </a:cubicBezTo>
                  <a:close/>
                  <a:moveTo>
                    <a:pt x="9" y="4"/>
                  </a:moveTo>
                  <a:cubicBezTo>
                    <a:pt x="6" y="4"/>
                    <a:pt x="4" y="6"/>
                    <a:pt x="4" y="9"/>
                  </a:cubicBezTo>
                  <a:cubicBezTo>
                    <a:pt x="4" y="12"/>
                    <a:pt x="6" y="14"/>
                    <a:pt x="9" y="14"/>
                  </a:cubicBezTo>
                  <a:cubicBezTo>
                    <a:pt x="11" y="14"/>
                    <a:pt x="13" y="12"/>
                    <a:pt x="13" y="9"/>
                  </a:cubicBezTo>
                  <a:cubicBezTo>
                    <a:pt x="13" y="6"/>
                    <a:pt x="11"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79"/>
            <p:cNvSpPr>
              <a:spLocks noEditPoints="1"/>
            </p:cNvSpPr>
            <p:nvPr/>
          </p:nvSpPr>
          <p:spPr bwMode="auto">
            <a:xfrm>
              <a:off x="8440739" y="2368550"/>
              <a:ext cx="47625" cy="47625"/>
            </a:xfrm>
            <a:custGeom>
              <a:avLst/>
              <a:gdLst>
                <a:gd name="T0" fmla="*/ 9 w 18"/>
                <a:gd name="T1" fmla="*/ 18 h 18"/>
                <a:gd name="T2" fmla="*/ 0 w 18"/>
                <a:gd name="T3" fmla="*/ 9 h 18"/>
                <a:gd name="T4" fmla="*/ 9 w 18"/>
                <a:gd name="T5" fmla="*/ 0 h 18"/>
                <a:gd name="T6" fmla="*/ 18 w 18"/>
                <a:gd name="T7" fmla="*/ 9 h 18"/>
                <a:gd name="T8" fmla="*/ 9 w 18"/>
                <a:gd name="T9" fmla="*/ 18 h 18"/>
                <a:gd name="T10" fmla="*/ 9 w 18"/>
                <a:gd name="T11" fmla="*/ 4 h 18"/>
                <a:gd name="T12" fmla="*/ 4 w 18"/>
                <a:gd name="T13" fmla="*/ 9 h 18"/>
                <a:gd name="T14" fmla="*/ 9 w 18"/>
                <a:gd name="T15" fmla="*/ 14 h 18"/>
                <a:gd name="T16" fmla="*/ 14 w 18"/>
                <a:gd name="T17" fmla="*/ 9 h 18"/>
                <a:gd name="T18" fmla="*/ 9 w 18"/>
                <a:gd name="T1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4" y="18"/>
                    <a:pt x="0" y="14"/>
                    <a:pt x="0" y="9"/>
                  </a:cubicBezTo>
                  <a:cubicBezTo>
                    <a:pt x="0" y="4"/>
                    <a:pt x="4" y="0"/>
                    <a:pt x="9" y="0"/>
                  </a:cubicBezTo>
                  <a:cubicBezTo>
                    <a:pt x="14" y="0"/>
                    <a:pt x="18" y="4"/>
                    <a:pt x="18" y="9"/>
                  </a:cubicBezTo>
                  <a:cubicBezTo>
                    <a:pt x="18" y="14"/>
                    <a:pt x="14" y="18"/>
                    <a:pt x="9" y="18"/>
                  </a:cubicBezTo>
                  <a:close/>
                  <a:moveTo>
                    <a:pt x="9" y="4"/>
                  </a:moveTo>
                  <a:cubicBezTo>
                    <a:pt x="6" y="4"/>
                    <a:pt x="4" y="6"/>
                    <a:pt x="4" y="9"/>
                  </a:cubicBezTo>
                  <a:cubicBezTo>
                    <a:pt x="4" y="12"/>
                    <a:pt x="6" y="14"/>
                    <a:pt x="9" y="14"/>
                  </a:cubicBezTo>
                  <a:cubicBezTo>
                    <a:pt x="11" y="14"/>
                    <a:pt x="14" y="12"/>
                    <a:pt x="14" y="9"/>
                  </a:cubicBezTo>
                  <a:cubicBezTo>
                    <a:pt x="14" y="6"/>
                    <a:pt x="11"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80"/>
            <p:cNvSpPr>
              <a:spLocks noEditPoints="1"/>
            </p:cNvSpPr>
            <p:nvPr/>
          </p:nvSpPr>
          <p:spPr bwMode="auto">
            <a:xfrm>
              <a:off x="8502651" y="2368550"/>
              <a:ext cx="47625" cy="47625"/>
            </a:xfrm>
            <a:custGeom>
              <a:avLst/>
              <a:gdLst>
                <a:gd name="T0" fmla="*/ 9 w 18"/>
                <a:gd name="T1" fmla="*/ 18 h 18"/>
                <a:gd name="T2" fmla="*/ 0 w 18"/>
                <a:gd name="T3" fmla="*/ 9 h 18"/>
                <a:gd name="T4" fmla="*/ 9 w 18"/>
                <a:gd name="T5" fmla="*/ 0 h 18"/>
                <a:gd name="T6" fmla="*/ 18 w 18"/>
                <a:gd name="T7" fmla="*/ 9 h 18"/>
                <a:gd name="T8" fmla="*/ 9 w 18"/>
                <a:gd name="T9" fmla="*/ 18 h 18"/>
                <a:gd name="T10" fmla="*/ 9 w 18"/>
                <a:gd name="T11" fmla="*/ 4 h 18"/>
                <a:gd name="T12" fmla="*/ 4 w 18"/>
                <a:gd name="T13" fmla="*/ 9 h 18"/>
                <a:gd name="T14" fmla="*/ 9 w 18"/>
                <a:gd name="T15" fmla="*/ 14 h 18"/>
                <a:gd name="T16" fmla="*/ 14 w 18"/>
                <a:gd name="T17" fmla="*/ 9 h 18"/>
                <a:gd name="T18" fmla="*/ 9 w 18"/>
                <a:gd name="T1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4" y="18"/>
                    <a:pt x="0" y="14"/>
                    <a:pt x="0" y="9"/>
                  </a:cubicBezTo>
                  <a:cubicBezTo>
                    <a:pt x="0" y="4"/>
                    <a:pt x="4" y="0"/>
                    <a:pt x="9" y="0"/>
                  </a:cubicBezTo>
                  <a:cubicBezTo>
                    <a:pt x="14" y="0"/>
                    <a:pt x="18" y="4"/>
                    <a:pt x="18" y="9"/>
                  </a:cubicBezTo>
                  <a:cubicBezTo>
                    <a:pt x="18" y="14"/>
                    <a:pt x="14" y="18"/>
                    <a:pt x="9" y="18"/>
                  </a:cubicBezTo>
                  <a:close/>
                  <a:moveTo>
                    <a:pt x="9" y="4"/>
                  </a:moveTo>
                  <a:cubicBezTo>
                    <a:pt x="6" y="4"/>
                    <a:pt x="4" y="6"/>
                    <a:pt x="4" y="9"/>
                  </a:cubicBezTo>
                  <a:cubicBezTo>
                    <a:pt x="4" y="12"/>
                    <a:pt x="6" y="14"/>
                    <a:pt x="9" y="14"/>
                  </a:cubicBezTo>
                  <a:cubicBezTo>
                    <a:pt x="11" y="14"/>
                    <a:pt x="14" y="12"/>
                    <a:pt x="14" y="9"/>
                  </a:cubicBezTo>
                  <a:cubicBezTo>
                    <a:pt x="14" y="6"/>
                    <a:pt x="11"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6" name="Group 65"/>
          <p:cNvGrpSpPr/>
          <p:nvPr/>
        </p:nvGrpSpPr>
        <p:grpSpPr>
          <a:xfrm>
            <a:off x="6103527" y="3276984"/>
            <a:ext cx="391540" cy="353355"/>
            <a:chOff x="6216650" y="404813"/>
            <a:chExt cx="1025526" cy="925513"/>
          </a:xfrm>
          <a:solidFill>
            <a:schemeClr val="tx1"/>
          </a:solidFill>
        </p:grpSpPr>
        <p:sp>
          <p:nvSpPr>
            <p:cNvPr id="61" name="Freeform 5"/>
            <p:cNvSpPr>
              <a:spLocks noEditPoints="1"/>
            </p:cNvSpPr>
            <p:nvPr/>
          </p:nvSpPr>
          <p:spPr bwMode="auto">
            <a:xfrm>
              <a:off x="6216650" y="404813"/>
              <a:ext cx="747713" cy="925513"/>
            </a:xfrm>
            <a:custGeom>
              <a:avLst/>
              <a:gdLst>
                <a:gd name="T0" fmla="*/ 436 w 471"/>
                <a:gd name="T1" fmla="*/ 547 h 583"/>
                <a:gd name="T2" fmla="*/ 35 w 471"/>
                <a:gd name="T3" fmla="*/ 547 h 583"/>
                <a:gd name="T4" fmla="*/ 35 w 471"/>
                <a:gd name="T5" fmla="*/ 140 h 583"/>
                <a:gd name="T6" fmla="*/ 140 w 471"/>
                <a:gd name="T7" fmla="*/ 140 h 583"/>
                <a:gd name="T8" fmla="*/ 140 w 471"/>
                <a:gd name="T9" fmla="*/ 35 h 583"/>
                <a:gd name="T10" fmla="*/ 436 w 471"/>
                <a:gd name="T11" fmla="*/ 35 h 583"/>
                <a:gd name="T12" fmla="*/ 436 w 471"/>
                <a:gd name="T13" fmla="*/ 186 h 583"/>
                <a:gd name="T14" fmla="*/ 471 w 471"/>
                <a:gd name="T15" fmla="*/ 150 h 583"/>
                <a:gd name="T16" fmla="*/ 471 w 471"/>
                <a:gd name="T17" fmla="*/ 0 h 583"/>
                <a:gd name="T18" fmla="*/ 124 w 471"/>
                <a:gd name="T19" fmla="*/ 0 h 583"/>
                <a:gd name="T20" fmla="*/ 0 w 471"/>
                <a:gd name="T21" fmla="*/ 124 h 583"/>
                <a:gd name="T22" fmla="*/ 0 w 471"/>
                <a:gd name="T23" fmla="*/ 583 h 583"/>
                <a:gd name="T24" fmla="*/ 471 w 471"/>
                <a:gd name="T25" fmla="*/ 583 h 583"/>
                <a:gd name="T26" fmla="*/ 471 w 471"/>
                <a:gd name="T27" fmla="*/ 399 h 583"/>
                <a:gd name="T28" fmla="*/ 436 w 471"/>
                <a:gd name="T29" fmla="*/ 435 h 583"/>
                <a:gd name="T30" fmla="*/ 436 w 471"/>
                <a:gd name="T31" fmla="*/ 547 h 583"/>
                <a:gd name="T32" fmla="*/ 52 w 471"/>
                <a:gd name="T33" fmla="*/ 122 h 583"/>
                <a:gd name="T34" fmla="*/ 123 w 471"/>
                <a:gd name="T35" fmla="*/ 51 h 583"/>
                <a:gd name="T36" fmla="*/ 123 w 471"/>
                <a:gd name="T37" fmla="*/ 122 h 583"/>
                <a:gd name="T38" fmla="*/ 52 w 471"/>
                <a:gd name="T39" fmla="*/ 12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1" h="583">
                  <a:moveTo>
                    <a:pt x="436" y="547"/>
                  </a:moveTo>
                  <a:lnTo>
                    <a:pt x="35" y="547"/>
                  </a:lnTo>
                  <a:lnTo>
                    <a:pt x="35" y="140"/>
                  </a:lnTo>
                  <a:lnTo>
                    <a:pt x="140" y="140"/>
                  </a:lnTo>
                  <a:lnTo>
                    <a:pt x="140" y="35"/>
                  </a:lnTo>
                  <a:lnTo>
                    <a:pt x="436" y="35"/>
                  </a:lnTo>
                  <a:lnTo>
                    <a:pt x="436" y="186"/>
                  </a:lnTo>
                  <a:lnTo>
                    <a:pt x="471" y="150"/>
                  </a:lnTo>
                  <a:lnTo>
                    <a:pt x="471" y="0"/>
                  </a:lnTo>
                  <a:lnTo>
                    <a:pt x="124" y="0"/>
                  </a:lnTo>
                  <a:lnTo>
                    <a:pt x="0" y="124"/>
                  </a:lnTo>
                  <a:lnTo>
                    <a:pt x="0" y="583"/>
                  </a:lnTo>
                  <a:lnTo>
                    <a:pt x="471" y="583"/>
                  </a:lnTo>
                  <a:lnTo>
                    <a:pt x="471" y="399"/>
                  </a:lnTo>
                  <a:lnTo>
                    <a:pt x="436" y="435"/>
                  </a:lnTo>
                  <a:lnTo>
                    <a:pt x="436" y="547"/>
                  </a:lnTo>
                  <a:close/>
                  <a:moveTo>
                    <a:pt x="52" y="122"/>
                  </a:moveTo>
                  <a:lnTo>
                    <a:pt x="123" y="51"/>
                  </a:lnTo>
                  <a:lnTo>
                    <a:pt x="123" y="122"/>
                  </a:lnTo>
                  <a:lnTo>
                    <a:pt x="5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Rectangle 6"/>
            <p:cNvSpPr>
              <a:spLocks noChangeArrowheads="1"/>
            </p:cNvSpPr>
            <p:nvPr/>
          </p:nvSpPr>
          <p:spPr bwMode="auto">
            <a:xfrm>
              <a:off x="6384925" y="684213"/>
              <a:ext cx="411163"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Rectangle 7"/>
            <p:cNvSpPr>
              <a:spLocks noChangeArrowheads="1"/>
            </p:cNvSpPr>
            <p:nvPr/>
          </p:nvSpPr>
          <p:spPr bwMode="auto">
            <a:xfrm>
              <a:off x="6384925" y="801688"/>
              <a:ext cx="3317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Rectangle 8"/>
            <p:cNvSpPr>
              <a:spLocks noChangeArrowheads="1"/>
            </p:cNvSpPr>
            <p:nvPr/>
          </p:nvSpPr>
          <p:spPr bwMode="auto">
            <a:xfrm>
              <a:off x="6384925" y="923925"/>
              <a:ext cx="2428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9"/>
            <p:cNvSpPr>
              <a:spLocks noEditPoints="1"/>
            </p:cNvSpPr>
            <p:nvPr/>
          </p:nvSpPr>
          <p:spPr bwMode="auto">
            <a:xfrm>
              <a:off x="6640513" y="563563"/>
              <a:ext cx="601663" cy="604838"/>
            </a:xfrm>
            <a:custGeom>
              <a:avLst/>
              <a:gdLst>
                <a:gd name="T0" fmla="*/ 204 w 379"/>
                <a:gd name="T1" fmla="*/ 50 h 381"/>
                <a:gd name="T2" fmla="*/ 169 w 379"/>
                <a:gd name="T3" fmla="*/ 86 h 381"/>
                <a:gd name="T4" fmla="*/ 36 w 379"/>
                <a:gd name="T5" fmla="*/ 218 h 381"/>
                <a:gd name="T6" fmla="*/ 0 w 379"/>
                <a:gd name="T7" fmla="*/ 381 h 381"/>
                <a:gd name="T8" fmla="*/ 161 w 379"/>
                <a:gd name="T9" fmla="*/ 343 h 381"/>
                <a:gd name="T10" fmla="*/ 169 w 379"/>
                <a:gd name="T11" fmla="*/ 335 h 381"/>
                <a:gd name="T12" fmla="*/ 204 w 379"/>
                <a:gd name="T13" fmla="*/ 299 h 381"/>
                <a:gd name="T14" fmla="*/ 379 w 379"/>
                <a:gd name="T15" fmla="*/ 125 h 381"/>
                <a:gd name="T16" fmla="*/ 254 w 379"/>
                <a:gd name="T17" fmla="*/ 0 h 381"/>
                <a:gd name="T18" fmla="*/ 204 w 379"/>
                <a:gd name="T19" fmla="*/ 50 h 381"/>
                <a:gd name="T20" fmla="*/ 316 w 379"/>
                <a:gd name="T21" fmla="*/ 97 h 381"/>
                <a:gd name="T22" fmla="*/ 122 w 379"/>
                <a:gd name="T23" fmla="*/ 290 h 381"/>
                <a:gd name="T24" fmla="*/ 93 w 379"/>
                <a:gd name="T25" fmla="*/ 262 h 381"/>
                <a:gd name="T26" fmla="*/ 287 w 379"/>
                <a:gd name="T27" fmla="*/ 68 h 381"/>
                <a:gd name="T28" fmla="*/ 316 w 379"/>
                <a:gd name="T29" fmla="*/ 97 h 381"/>
                <a:gd name="T30" fmla="*/ 85 w 379"/>
                <a:gd name="T31" fmla="*/ 254 h 381"/>
                <a:gd name="T32" fmla="*/ 60 w 379"/>
                <a:gd name="T33" fmla="*/ 229 h 381"/>
                <a:gd name="T34" fmla="*/ 254 w 379"/>
                <a:gd name="T35" fmla="*/ 35 h 381"/>
                <a:gd name="T36" fmla="*/ 279 w 379"/>
                <a:gd name="T37" fmla="*/ 60 h 381"/>
                <a:gd name="T38" fmla="*/ 85 w 379"/>
                <a:gd name="T39" fmla="*/ 254 h 381"/>
                <a:gd name="T40" fmla="*/ 76 w 379"/>
                <a:gd name="T41" fmla="*/ 262 h 381"/>
                <a:gd name="T42" fmla="*/ 76 w 379"/>
                <a:gd name="T43" fmla="*/ 262 h 381"/>
                <a:gd name="T44" fmla="*/ 122 w 379"/>
                <a:gd name="T45" fmla="*/ 308 h 381"/>
                <a:gd name="T46" fmla="*/ 122 w 379"/>
                <a:gd name="T47" fmla="*/ 308 h 381"/>
                <a:gd name="T48" fmla="*/ 137 w 379"/>
                <a:gd name="T49" fmla="*/ 323 h 381"/>
                <a:gd name="T50" fmla="*/ 78 w 379"/>
                <a:gd name="T51" fmla="*/ 337 h 381"/>
                <a:gd name="T52" fmla="*/ 43 w 379"/>
                <a:gd name="T53" fmla="*/ 301 h 381"/>
                <a:gd name="T54" fmla="*/ 56 w 379"/>
                <a:gd name="T55" fmla="*/ 242 h 381"/>
                <a:gd name="T56" fmla="*/ 76 w 379"/>
                <a:gd name="T57" fmla="*/ 262 h 381"/>
                <a:gd name="T58" fmla="*/ 150 w 379"/>
                <a:gd name="T59" fmla="*/ 319 h 381"/>
                <a:gd name="T60" fmla="*/ 131 w 379"/>
                <a:gd name="T61" fmla="*/ 299 h 381"/>
                <a:gd name="T62" fmla="*/ 324 w 379"/>
                <a:gd name="T63" fmla="*/ 105 h 381"/>
                <a:gd name="T64" fmla="*/ 345 w 379"/>
                <a:gd name="T65" fmla="*/ 125 h 381"/>
                <a:gd name="T66" fmla="*/ 150 w 379"/>
                <a:gd name="T67" fmla="*/ 31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9" h="381">
                  <a:moveTo>
                    <a:pt x="204" y="50"/>
                  </a:moveTo>
                  <a:lnTo>
                    <a:pt x="169" y="86"/>
                  </a:lnTo>
                  <a:lnTo>
                    <a:pt x="36" y="218"/>
                  </a:lnTo>
                  <a:lnTo>
                    <a:pt x="0" y="381"/>
                  </a:lnTo>
                  <a:lnTo>
                    <a:pt x="161" y="343"/>
                  </a:lnTo>
                  <a:lnTo>
                    <a:pt x="169" y="335"/>
                  </a:lnTo>
                  <a:lnTo>
                    <a:pt x="204" y="299"/>
                  </a:lnTo>
                  <a:lnTo>
                    <a:pt x="379" y="125"/>
                  </a:lnTo>
                  <a:lnTo>
                    <a:pt x="254" y="0"/>
                  </a:lnTo>
                  <a:lnTo>
                    <a:pt x="204" y="50"/>
                  </a:lnTo>
                  <a:close/>
                  <a:moveTo>
                    <a:pt x="316" y="97"/>
                  </a:moveTo>
                  <a:lnTo>
                    <a:pt x="122" y="290"/>
                  </a:lnTo>
                  <a:lnTo>
                    <a:pt x="93" y="262"/>
                  </a:lnTo>
                  <a:lnTo>
                    <a:pt x="287" y="68"/>
                  </a:lnTo>
                  <a:lnTo>
                    <a:pt x="316" y="97"/>
                  </a:lnTo>
                  <a:close/>
                  <a:moveTo>
                    <a:pt x="85" y="254"/>
                  </a:moveTo>
                  <a:lnTo>
                    <a:pt x="60" y="229"/>
                  </a:lnTo>
                  <a:lnTo>
                    <a:pt x="254" y="35"/>
                  </a:lnTo>
                  <a:lnTo>
                    <a:pt x="279" y="60"/>
                  </a:lnTo>
                  <a:lnTo>
                    <a:pt x="85" y="254"/>
                  </a:lnTo>
                  <a:close/>
                  <a:moveTo>
                    <a:pt x="76" y="262"/>
                  </a:moveTo>
                  <a:lnTo>
                    <a:pt x="76" y="262"/>
                  </a:lnTo>
                  <a:lnTo>
                    <a:pt x="122" y="308"/>
                  </a:lnTo>
                  <a:lnTo>
                    <a:pt x="122" y="308"/>
                  </a:lnTo>
                  <a:lnTo>
                    <a:pt x="137" y="323"/>
                  </a:lnTo>
                  <a:lnTo>
                    <a:pt x="78" y="337"/>
                  </a:lnTo>
                  <a:lnTo>
                    <a:pt x="43" y="301"/>
                  </a:lnTo>
                  <a:lnTo>
                    <a:pt x="56" y="242"/>
                  </a:lnTo>
                  <a:lnTo>
                    <a:pt x="76" y="262"/>
                  </a:lnTo>
                  <a:close/>
                  <a:moveTo>
                    <a:pt x="150" y="319"/>
                  </a:moveTo>
                  <a:lnTo>
                    <a:pt x="131" y="299"/>
                  </a:lnTo>
                  <a:lnTo>
                    <a:pt x="324" y="105"/>
                  </a:lnTo>
                  <a:lnTo>
                    <a:pt x="345" y="125"/>
                  </a:lnTo>
                  <a:lnTo>
                    <a:pt x="150" y="3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7" name="TextBox 36"/>
          <p:cNvSpPr txBox="1"/>
          <p:nvPr/>
        </p:nvSpPr>
        <p:spPr>
          <a:xfrm>
            <a:off x="3923415" y="729312"/>
            <a:ext cx="4299040" cy="523220"/>
          </a:xfrm>
          <a:prstGeom prst="rect">
            <a:avLst/>
          </a:prstGeom>
          <a:noFill/>
        </p:spPr>
        <p:txBody>
          <a:bodyPr wrap="square" rtlCol="0">
            <a:spAutoFit/>
          </a:bodyPr>
          <a:lstStyle/>
          <a:p>
            <a:pPr algn="ctr"/>
            <a:r>
              <a:rPr lang="lv-LV" sz="2800" dirty="0">
                <a:latin typeface="Nexa Black" pitchFamily="50" charset="-70"/>
              </a:rPr>
              <a:t>Metu konkursa norise</a:t>
            </a:r>
            <a:endParaRPr lang="id-ID" sz="2800" dirty="0">
              <a:latin typeface="Nexa Black" pitchFamily="50" charset="-70"/>
            </a:endParaRPr>
          </a:p>
        </p:txBody>
      </p:sp>
      <p:grpSp>
        <p:nvGrpSpPr>
          <p:cNvPr id="27" name="Group 26"/>
          <p:cNvGrpSpPr/>
          <p:nvPr/>
        </p:nvGrpSpPr>
        <p:grpSpPr>
          <a:xfrm>
            <a:off x="8226413" y="3689919"/>
            <a:ext cx="400024" cy="400024"/>
            <a:chOff x="2437300" y="3542332"/>
            <a:chExt cx="400024" cy="400024"/>
          </a:xfrm>
          <a:solidFill>
            <a:schemeClr val="accent1"/>
          </a:solidFill>
        </p:grpSpPr>
        <p:sp>
          <p:nvSpPr>
            <p:cNvPr id="28" name="Freeform 82"/>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83"/>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856844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graphicEl>
                                              <a:dgm id="{31D1016D-E845-420A-9D96-2392CF9C71AC}"/>
                                            </p:graphicEl>
                                          </p:spTgt>
                                        </p:tgtEl>
                                        <p:attrNameLst>
                                          <p:attrName>style.visibility</p:attrName>
                                        </p:attrNameLst>
                                      </p:cBhvr>
                                      <p:to>
                                        <p:strVal val="visible"/>
                                      </p:to>
                                    </p:set>
                                    <p:animEffect transition="in" filter="wipe(left)">
                                      <p:cBhvr>
                                        <p:cTn id="7" dur="500"/>
                                        <p:tgtEl>
                                          <p:spTgt spid="34">
                                            <p:graphicEl>
                                              <a:dgm id="{31D1016D-E845-420A-9D96-2392CF9C71AC}"/>
                                            </p:graphic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graphicEl>
                                              <a:dgm id="{E704CB68-EE45-47EA-8D6C-9876FC1F6117}"/>
                                            </p:graphicEl>
                                          </p:spTgt>
                                        </p:tgtEl>
                                        <p:attrNameLst>
                                          <p:attrName>style.visibility</p:attrName>
                                        </p:attrNameLst>
                                      </p:cBhvr>
                                      <p:to>
                                        <p:strVal val="visible"/>
                                      </p:to>
                                    </p:set>
                                    <p:animEffect transition="in" filter="wipe(left)">
                                      <p:cBhvr>
                                        <p:cTn id="16" dur="500"/>
                                        <p:tgtEl>
                                          <p:spTgt spid="34">
                                            <p:graphicEl>
                                              <a:dgm id="{E704CB68-EE45-47EA-8D6C-9876FC1F6117}"/>
                                            </p:graphic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4">
                                            <p:graphicEl>
                                              <a:dgm id="{DD6C64AB-DCB9-40B4-9670-E7BC915EEA3A}"/>
                                            </p:graphicEl>
                                          </p:spTgt>
                                        </p:tgtEl>
                                        <p:attrNameLst>
                                          <p:attrName>style.visibility</p:attrName>
                                        </p:attrNameLst>
                                      </p:cBhvr>
                                      <p:to>
                                        <p:strVal val="visible"/>
                                      </p:to>
                                    </p:set>
                                    <p:animEffect transition="in" filter="wipe(left)">
                                      <p:cBhvr>
                                        <p:cTn id="25" dur="500"/>
                                        <p:tgtEl>
                                          <p:spTgt spid="34">
                                            <p:graphicEl>
                                              <a:dgm id="{DD6C64AB-DCB9-40B4-9670-E7BC915EEA3A}"/>
                                            </p:graphic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animEffect transition="in" filter="fade">
                                      <p:cBhvr>
                                        <p:cTn id="30" dur="500"/>
                                        <p:tgtEl>
                                          <p:spTgt spid="6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4">
                                            <p:graphicEl>
                                              <a:dgm id="{E125A24A-CC28-4566-AAD9-038B7717D433}"/>
                                            </p:graphicEl>
                                          </p:spTgt>
                                        </p:tgtEl>
                                        <p:attrNameLst>
                                          <p:attrName>style.visibility</p:attrName>
                                        </p:attrNameLst>
                                      </p:cBhvr>
                                      <p:to>
                                        <p:strVal val="visible"/>
                                      </p:to>
                                    </p:set>
                                    <p:animEffect transition="in" filter="wipe(left)">
                                      <p:cBhvr>
                                        <p:cTn id="34" dur="500"/>
                                        <p:tgtEl>
                                          <p:spTgt spid="34">
                                            <p:graphicEl>
                                              <a:dgm id="{E125A24A-CC28-4566-AAD9-038B7717D433}"/>
                                            </p:graphic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uiExpand="1">
        <p:bldSub>
          <a:bldDgm bld="one"/>
        </p:bldSub>
      </p:bldGraphic>
      <p:bldP spid="48" grpId="0"/>
      <p:bldP spid="49" grpId="0"/>
      <p:bldP spid="50" grpId="0"/>
      <p:bldP spid="51" grpId="0"/>
      <p:bldP spid="52"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8</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pic>
        <p:nvPicPr>
          <p:cNvPr id="7" name="Picture 6"/>
          <p:cNvPicPr>
            <a:picLocks noChangeAspect="1"/>
          </p:cNvPicPr>
          <p:nvPr/>
        </p:nvPicPr>
        <p:blipFill>
          <a:blip r:embed="rId3"/>
          <a:stretch>
            <a:fillRect/>
          </a:stretch>
        </p:blipFill>
        <p:spPr>
          <a:xfrm>
            <a:off x="85725" y="1204458"/>
            <a:ext cx="6945498" cy="5177291"/>
          </a:xfrm>
          <a:prstGeom prst="rect">
            <a:avLst/>
          </a:prstGeom>
        </p:spPr>
      </p:pic>
      <p:sp>
        <p:nvSpPr>
          <p:cNvPr id="4" name="Text Placeholder 3"/>
          <p:cNvSpPr>
            <a:spLocks noGrp="1"/>
          </p:cNvSpPr>
          <p:nvPr>
            <p:ph type="body" sz="quarter" idx="12"/>
          </p:nvPr>
        </p:nvSpPr>
        <p:spPr>
          <a:xfrm>
            <a:off x="154974" y="707666"/>
            <a:ext cx="11713175" cy="4680850"/>
          </a:xfrm>
        </p:spPr>
        <p:txBody>
          <a:bodyPr>
            <a:normAutofit/>
          </a:bodyPr>
          <a:lstStyle/>
          <a:p>
            <a:pPr marL="0" indent="0">
              <a:lnSpc>
                <a:spcPct val="110000"/>
              </a:lnSpc>
              <a:spcBef>
                <a:spcPts val="600"/>
              </a:spcBef>
              <a:spcAft>
                <a:spcPts val="600"/>
              </a:spcAft>
              <a:buNone/>
            </a:pPr>
            <a:r>
              <a:rPr lang="lv-LV" dirty="0"/>
              <a:t>   </a:t>
            </a:r>
            <a:r>
              <a:rPr lang="lv-LV" dirty="0" smtClean="0"/>
              <a:t>Ap 200  Interesenti						</a:t>
            </a:r>
            <a:r>
              <a:rPr lang="lv-LV" b="1" dirty="0" smtClean="0"/>
              <a:t>15 Piedāvājumi</a:t>
            </a:r>
            <a:endParaRPr lang="en-US" b="1" dirty="0"/>
          </a:p>
        </p:txBody>
      </p:sp>
      <p:sp>
        <p:nvSpPr>
          <p:cNvPr id="5" name="Title 4"/>
          <p:cNvSpPr>
            <a:spLocks noGrp="1"/>
          </p:cNvSpPr>
          <p:nvPr>
            <p:ph type="title"/>
          </p:nvPr>
        </p:nvSpPr>
        <p:spPr>
          <a:xfrm>
            <a:off x="3184450" y="118419"/>
            <a:ext cx="5794745" cy="764482"/>
          </a:xfrm>
        </p:spPr>
        <p:txBody>
          <a:bodyPr/>
          <a:lstStyle/>
          <a:p>
            <a:r>
              <a:rPr lang="lv-LV" dirty="0">
                <a:latin typeface="+mn-lt"/>
              </a:rPr>
              <a:t>Metu konkurss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547" y="1187903"/>
            <a:ext cx="4395378" cy="519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638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B114BB-8AB0-417D-893A-988C921FA075}" type="slidenum">
              <a:rPr lang="id-ID" smtClean="0"/>
              <a:pPr/>
              <a:t>9</a:t>
            </a:fld>
            <a:endParaRPr lang="id-ID" dirty="0"/>
          </a:p>
        </p:txBody>
      </p:sp>
      <p:sp>
        <p:nvSpPr>
          <p:cNvPr id="3" name="Date Placeholder 2"/>
          <p:cNvSpPr>
            <a:spLocks noGrp="1"/>
          </p:cNvSpPr>
          <p:nvPr>
            <p:ph type="dt" sz="half" idx="11"/>
          </p:nvPr>
        </p:nvSpPr>
        <p:spPr/>
        <p:txBody>
          <a:bodyPr/>
          <a:lstStyle/>
          <a:p>
            <a:r>
              <a:rPr lang="lv-LV" smtClean="0"/>
              <a:t>30.11.2016</a:t>
            </a:r>
            <a:endParaRPr lang="lv-LV" dirty="0"/>
          </a:p>
        </p:txBody>
      </p:sp>
      <p:sp>
        <p:nvSpPr>
          <p:cNvPr id="4" name="Title 3"/>
          <p:cNvSpPr>
            <a:spLocks noGrp="1"/>
          </p:cNvSpPr>
          <p:nvPr>
            <p:ph type="title"/>
          </p:nvPr>
        </p:nvSpPr>
        <p:spPr/>
        <p:txBody>
          <a:bodyPr/>
          <a:lstStyle/>
          <a:p>
            <a:r>
              <a:rPr lang="lv-LV" dirty="0" smtClean="0"/>
              <a:t>Metu konkursa žūrija</a:t>
            </a:r>
            <a:endParaRPr lang="lv-LV" dirty="0"/>
          </a:p>
        </p:txBody>
      </p:sp>
      <p:sp>
        <p:nvSpPr>
          <p:cNvPr id="5" name="Rectangle 4"/>
          <p:cNvSpPr/>
          <p:nvPr/>
        </p:nvSpPr>
        <p:spPr>
          <a:xfrm>
            <a:off x="971550" y="1635621"/>
            <a:ext cx="8877300" cy="4247317"/>
          </a:xfrm>
          <a:prstGeom prst="rect">
            <a:avLst/>
          </a:prstGeom>
        </p:spPr>
        <p:txBody>
          <a:bodyPr wrap="square">
            <a:spAutoFit/>
          </a:bodyPr>
          <a:lstStyle/>
          <a:p>
            <a:endParaRPr lang="lv-LV" dirty="0"/>
          </a:p>
          <a:p>
            <a:pPr marL="742950" lvl="1" indent="-285750">
              <a:buFont typeface="Arial" panose="020B0604020202020204" pitchFamily="34" charset="0"/>
              <a:buChar char="•"/>
            </a:pPr>
            <a:r>
              <a:rPr lang="lv-LV" dirty="0"/>
              <a:t>Arhitekte </a:t>
            </a:r>
            <a:r>
              <a:rPr lang="lv-LV" b="1" dirty="0" err="1"/>
              <a:t>Julia</a:t>
            </a:r>
            <a:r>
              <a:rPr lang="lv-LV" b="1" dirty="0"/>
              <a:t> </a:t>
            </a:r>
            <a:r>
              <a:rPr lang="lv-LV" b="1" dirty="0" err="1"/>
              <a:t>Bolles-Wilson</a:t>
            </a:r>
            <a:r>
              <a:rPr lang="lv-LV" b="1" dirty="0"/>
              <a:t> </a:t>
            </a:r>
            <a:r>
              <a:rPr lang="lv-LV" dirty="0"/>
              <a:t>(Vācija);</a:t>
            </a:r>
          </a:p>
          <a:p>
            <a:pPr marL="742950" lvl="1" indent="-285750">
              <a:buFont typeface="Arial" panose="020B0604020202020204" pitchFamily="34" charset="0"/>
              <a:buChar char="•"/>
            </a:pPr>
            <a:r>
              <a:rPr lang="lv-LV" dirty="0"/>
              <a:t>Arhitekts, </a:t>
            </a:r>
            <a:r>
              <a:rPr lang="lv-LV" dirty="0" err="1"/>
              <a:t>pilsētplānotājs</a:t>
            </a:r>
            <a:r>
              <a:rPr lang="lv-LV" dirty="0"/>
              <a:t> </a:t>
            </a:r>
            <a:r>
              <a:rPr lang="lv-LV" b="1" dirty="0" err="1"/>
              <a:t>Jonathan</a:t>
            </a:r>
            <a:r>
              <a:rPr lang="lv-LV" b="1" dirty="0"/>
              <a:t> </a:t>
            </a:r>
            <a:r>
              <a:rPr lang="lv-LV" b="1" dirty="0" err="1"/>
              <a:t>Kendall</a:t>
            </a:r>
            <a:r>
              <a:rPr lang="lv-LV" b="1" dirty="0"/>
              <a:t> </a:t>
            </a:r>
            <a:r>
              <a:rPr lang="lv-LV" dirty="0"/>
              <a:t>(Lielbritānija);</a:t>
            </a:r>
          </a:p>
          <a:p>
            <a:pPr marL="742950" lvl="1" indent="-285750">
              <a:buFont typeface="Arial" panose="020B0604020202020204" pitchFamily="34" charset="0"/>
              <a:buChar char="•"/>
            </a:pPr>
            <a:r>
              <a:rPr lang="lv-LV" dirty="0"/>
              <a:t>Arhitekts, LAS pārstāvis </a:t>
            </a:r>
            <a:r>
              <a:rPr lang="lv-LV" b="1" dirty="0"/>
              <a:t>Andis Sīlis</a:t>
            </a:r>
            <a:r>
              <a:rPr lang="lv-LV" dirty="0"/>
              <a:t>;</a:t>
            </a:r>
          </a:p>
          <a:p>
            <a:pPr marL="742950" lvl="1" indent="-285750">
              <a:buFont typeface="Arial" panose="020B0604020202020204" pitchFamily="34" charset="0"/>
              <a:buChar char="•"/>
            </a:pPr>
            <a:r>
              <a:rPr lang="lv-LV" dirty="0"/>
              <a:t>Arhitekts, LAS pārstāvis </a:t>
            </a:r>
            <a:r>
              <a:rPr lang="lv-LV" b="1" dirty="0"/>
              <a:t>Egons Bērziņš</a:t>
            </a:r>
            <a:r>
              <a:rPr lang="lv-LV" dirty="0"/>
              <a:t>;</a:t>
            </a:r>
          </a:p>
          <a:p>
            <a:pPr marL="742950" lvl="1" indent="-285750">
              <a:buFont typeface="Arial" panose="020B0604020202020204" pitchFamily="34" charset="0"/>
              <a:buChar char="•"/>
            </a:pPr>
            <a:r>
              <a:rPr lang="lv-LV" dirty="0"/>
              <a:t>Arhitekts, Kultūras ministrijas eksperts </a:t>
            </a:r>
            <a:r>
              <a:rPr lang="lv-LV" b="1" dirty="0"/>
              <a:t>Jānis </a:t>
            </a:r>
            <a:r>
              <a:rPr lang="lv-LV" b="1" dirty="0" err="1"/>
              <a:t>Dripe</a:t>
            </a:r>
            <a:r>
              <a:rPr lang="lv-LV" dirty="0"/>
              <a:t>;</a:t>
            </a:r>
          </a:p>
          <a:p>
            <a:pPr marL="742950" lvl="1" indent="-285750">
              <a:buFont typeface="Arial" panose="020B0604020202020204" pitchFamily="34" charset="0"/>
              <a:buChar char="•"/>
            </a:pPr>
            <a:r>
              <a:rPr lang="lv-LV" dirty="0"/>
              <a:t>Eiropas dzelzceļa līnijas Tehniskā departamenta direktors </a:t>
            </a:r>
            <a:r>
              <a:rPr lang="lv-LV" b="1" dirty="0"/>
              <a:t>Jānis Eiduks</a:t>
            </a:r>
            <a:r>
              <a:rPr lang="lv-LV" dirty="0"/>
              <a:t>;</a:t>
            </a:r>
          </a:p>
          <a:p>
            <a:pPr marL="742950" lvl="1" indent="-285750">
              <a:buFont typeface="Arial" panose="020B0604020202020204" pitchFamily="34" charset="0"/>
              <a:buChar char="•"/>
            </a:pPr>
            <a:r>
              <a:rPr lang="lv-LV" dirty="0"/>
              <a:t>Valsts kultūras pieminekļu aizsardzības inspekcijas vadītājs </a:t>
            </a:r>
            <a:r>
              <a:rPr lang="lv-LV" b="1" dirty="0"/>
              <a:t>Juris Dambis</a:t>
            </a:r>
            <a:r>
              <a:rPr lang="lv-LV" dirty="0"/>
              <a:t>;</a:t>
            </a:r>
          </a:p>
          <a:p>
            <a:pPr marL="742950" lvl="1" indent="-285750">
              <a:buFont typeface="Arial" panose="020B0604020202020204" pitchFamily="34" charset="0"/>
              <a:buChar char="•"/>
            </a:pPr>
            <a:r>
              <a:rPr lang="lv-LV" dirty="0"/>
              <a:t>Rīgas domes Pilsētas attīstības departamenta Pilsētvides attīstības pārvaldes Vēsturiskā </a:t>
            </a:r>
            <a:r>
              <a:rPr lang="lv-LV" dirty="0" smtClean="0"/>
              <a:t>centra plānošanas </a:t>
            </a:r>
            <a:r>
              <a:rPr lang="lv-LV" dirty="0"/>
              <a:t>nodaļas galvenais teritorijas plānotājs </a:t>
            </a:r>
            <a:r>
              <a:rPr lang="lv-LV" b="1" dirty="0"/>
              <a:t>Aigars Kušķis</a:t>
            </a:r>
            <a:r>
              <a:rPr lang="lv-LV" dirty="0"/>
              <a:t>;</a:t>
            </a:r>
          </a:p>
          <a:p>
            <a:pPr marL="742950" lvl="1" indent="-285750">
              <a:buFont typeface="Arial" panose="020B0604020202020204" pitchFamily="34" charset="0"/>
              <a:buChar char="•"/>
            </a:pPr>
            <a:r>
              <a:rPr lang="lv-LV" dirty="0"/>
              <a:t>Rīgas būvvaldes galvenais arhitekts - teritorijas plānotājs </a:t>
            </a:r>
            <a:r>
              <a:rPr lang="lv-LV" b="1" dirty="0"/>
              <a:t>Viesturs Brūzis</a:t>
            </a:r>
            <a:r>
              <a:rPr lang="lv-LV" dirty="0"/>
              <a:t>;</a:t>
            </a:r>
          </a:p>
          <a:p>
            <a:pPr marL="742950" lvl="1" indent="-285750">
              <a:buFont typeface="Arial" panose="020B0604020202020204" pitchFamily="34" charset="0"/>
              <a:buChar char="•"/>
            </a:pPr>
            <a:r>
              <a:rPr lang="lv-LV" dirty="0"/>
              <a:t>VAS “Latvijas dzelzceļš” Nekustamā īpašuma direkcijas Nekustamā īpašuma reģistrācijas </a:t>
            </a:r>
            <a:r>
              <a:rPr lang="lv-LV" dirty="0" smtClean="0"/>
              <a:t>daļas vadītāja </a:t>
            </a:r>
            <a:r>
              <a:rPr lang="lv-LV" dirty="0"/>
              <a:t>vietniece </a:t>
            </a:r>
            <a:r>
              <a:rPr lang="lv-LV" b="1" dirty="0"/>
              <a:t>Eva Kalviņa</a:t>
            </a:r>
            <a:r>
              <a:rPr lang="lv-LV" dirty="0"/>
              <a:t>;</a:t>
            </a:r>
          </a:p>
          <a:p>
            <a:pPr marL="742950" lvl="1" indent="-285750">
              <a:buFont typeface="Arial" panose="020B0604020202020204" pitchFamily="34" charset="0"/>
              <a:buChar char="•"/>
            </a:pPr>
            <a:r>
              <a:rPr lang="lv-LV" dirty="0"/>
              <a:t>Satiksmes ministrijas valsts sekretāra vietnieks </a:t>
            </a:r>
            <a:r>
              <a:rPr lang="lv-LV" b="1" dirty="0"/>
              <a:t>Dins Merirands</a:t>
            </a:r>
            <a:r>
              <a:rPr lang="lv-LV" dirty="0"/>
              <a:t>. </a:t>
            </a:r>
          </a:p>
        </p:txBody>
      </p:sp>
    </p:spTree>
    <p:extLst>
      <p:ext uri="{BB962C8B-B14F-4D97-AF65-F5344CB8AC3E}">
        <p14:creationId xmlns:p14="http://schemas.microsoft.com/office/powerpoint/2010/main" val="2098165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Blitz Red">
      <a:dk1>
        <a:srgbClr val="0A0A0A"/>
      </a:dk1>
      <a:lt1>
        <a:srgbClr val="FFFFFF"/>
      </a:lt1>
      <a:dk2>
        <a:srgbClr val="6C6C6C"/>
      </a:dk2>
      <a:lt2>
        <a:srgbClr val="B7B7B7"/>
      </a:lt2>
      <a:accent1>
        <a:srgbClr val="E52D23"/>
      </a:accent1>
      <a:accent2>
        <a:srgbClr val="7F1914"/>
      </a:accent2>
      <a:accent3>
        <a:srgbClr val="EF807A"/>
      </a:accent3>
      <a:accent4>
        <a:srgbClr val="0082B2"/>
      </a:accent4>
      <a:accent5>
        <a:srgbClr val="00BAFF"/>
      </a:accent5>
      <a:accent6>
        <a:srgbClr val="F9CC00"/>
      </a:accent6>
      <a:hlink>
        <a:srgbClr val="0563C1"/>
      </a:hlink>
      <a:folHlink>
        <a:srgbClr val="954F72"/>
      </a:folHlink>
    </a:clrScheme>
    <a:fontScheme name="Custom 3">
      <a:majorFont>
        <a:latin typeface="Ralew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EDZL">
      <a:dk1>
        <a:srgbClr val="0A0A0A"/>
      </a:dk1>
      <a:lt1>
        <a:srgbClr val="FFFFFF"/>
      </a:lt1>
      <a:dk2>
        <a:srgbClr val="6C6C6C"/>
      </a:dk2>
      <a:lt2>
        <a:srgbClr val="97999B"/>
      </a:lt2>
      <a:accent1>
        <a:srgbClr val="D22630"/>
      </a:accent1>
      <a:accent2>
        <a:srgbClr val="7F1914"/>
      </a:accent2>
      <a:accent3>
        <a:srgbClr val="EF807A"/>
      </a:accent3>
      <a:accent4>
        <a:srgbClr val="0082B2"/>
      </a:accent4>
      <a:accent5>
        <a:srgbClr val="00BAFF"/>
      </a:accent5>
      <a:accent6>
        <a:srgbClr val="F9CC00"/>
      </a:accent6>
      <a:hlink>
        <a:srgbClr val="0563C1"/>
      </a:hlink>
      <a:folHlink>
        <a:srgbClr val="D22630"/>
      </a:folHlink>
    </a:clrScheme>
    <a:fontScheme name="Custom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12446</TotalTime>
  <Words>1319</Words>
  <Application>Microsoft Office PowerPoint</Application>
  <PresentationFormat>Widescreen</PresentationFormat>
  <Paragraphs>278</Paragraphs>
  <Slides>32</Slides>
  <Notes>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32</vt:i4>
      </vt:variant>
    </vt:vector>
  </HeadingPairs>
  <TitlesOfParts>
    <vt:vector size="48" baseType="lpstr">
      <vt:lpstr>Arial</vt:lpstr>
      <vt:lpstr>Calibri</vt:lpstr>
      <vt:lpstr>Nexa Black</vt:lpstr>
      <vt:lpstr>Nexa Bold</vt:lpstr>
      <vt:lpstr>Nexa Light</vt:lpstr>
      <vt:lpstr>Raleway</vt:lpstr>
      <vt:lpstr>Roboto</vt:lpstr>
      <vt:lpstr>Roboto Medium</vt:lpstr>
      <vt:lpstr>Wingdings</vt:lpstr>
      <vt:lpstr>Office Theme</vt:lpstr>
      <vt:lpstr>1_Office Theme</vt:lpstr>
      <vt:lpstr>Custom Design</vt:lpstr>
      <vt:lpstr>2_Office Theme</vt:lpstr>
      <vt:lpstr>3_Office Theme</vt:lpstr>
      <vt:lpstr>4_Office Theme</vt:lpstr>
      <vt:lpstr>7_Office Theme</vt:lpstr>
      <vt:lpstr>PowerPoint Presentation</vt:lpstr>
      <vt:lpstr>PowerPoint Presentation</vt:lpstr>
      <vt:lpstr>KONTROLE UN UZRAUDZĪBA</vt:lpstr>
      <vt:lpstr>PowerPoint Presentation</vt:lpstr>
      <vt:lpstr>PowerPoint Presentation</vt:lpstr>
      <vt:lpstr>Metu konkurss: stacija, uzbērums un tilts</vt:lpstr>
      <vt:lpstr>PowerPoint Presentation</vt:lpstr>
      <vt:lpstr>Metu konkurss</vt:lpstr>
      <vt:lpstr>Metu konkursa žūrija</vt:lpstr>
      <vt:lpstr>Metu konkursa žūrijas rekomendācijas</vt:lpstr>
      <vt:lpstr>Godalgotais arhitektu mets no Latvijas</vt:lpstr>
      <vt:lpstr>PowerPoint Presentation</vt:lpstr>
      <vt:lpstr>PowerPoint Presentation</vt:lpstr>
      <vt:lpstr>PowerPoint Presentation</vt:lpstr>
      <vt:lpstr>Godalgotais arhitektu mets no Dānijas</vt:lpstr>
      <vt:lpstr>PowerPoint Presentation</vt:lpstr>
      <vt:lpstr>PowerPoint Presentation</vt:lpstr>
      <vt:lpstr>PowerPoint Presentation</vt:lpstr>
      <vt:lpstr>PowerPoint Presentation</vt:lpstr>
      <vt:lpstr>Īpašā veicināšanas balva Spānijas arhitektiem</vt:lpstr>
      <vt:lpstr>PowerPoint Presentation</vt:lpstr>
      <vt:lpstr>Veicināšanas balva Francijas arhitektiem</vt:lpstr>
      <vt:lpstr>Veicināšanas balva Dānijas arhitektiem</vt:lpstr>
      <vt:lpstr>Veicināšanas balva Igaunijas arhitektiem</vt:lpstr>
      <vt:lpstr>Iepirkuma procedūra par vienu līgumu būvprojektēšanai un būvniecībai (design&amp;build) </vt:lpstr>
      <vt:lpstr>Rīgas Centrālā dzelzceļa stacija (design&amp;build)</vt:lpstr>
      <vt:lpstr>Starptautiskā lidosta «Rīga» - iepirkums</vt:lpstr>
      <vt:lpstr>Starptautiskā lidosta «Rīga»</vt:lpstr>
      <vt:lpstr>Centrālā daļa</vt:lpstr>
      <vt:lpstr>Latvijas Centrālā daļa</vt:lpstr>
      <vt:lpstr>Citi iepirkumi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Nightingale</dc:creator>
  <cp:lastModifiedBy>Rita</cp:lastModifiedBy>
  <cp:revision>687</cp:revision>
  <cp:lastPrinted>2016-08-18T10:47:13Z</cp:lastPrinted>
  <dcterms:created xsi:type="dcterms:W3CDTF">2014-09-27T14:04:16Z</dcterms:created>
  <dcterms:modified xsi:type="dcterms:W3CDTF">2016-11-30T14:54:53Z</dcterms:modified>
</cp:coreProperties>
</file>